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5"/>
  </p:notesMasterIdLst>
  <p:sldIdLst>
    <p:sldId id="392" r:id="rId3"/>
    <p:sldId id="261" r:id="rId4"/>
    <p:sldId id="393" r:id="rId5"/>
    <p:sldId id="394" r:id="rId6"/>
    <p:sldId id="398" r:id="rId7"/>
    <p:sldId id="399" r:id="rId8"/>
    <p:sldId id="400" r:id="rId9"/>
    <p:sldId id="3096" r:id="rId10"/>
    <p:sldId id="3097" r:id="rId11"/>
    <p:sldId id="3102" r:id="rId12"/>
    <p:sldId id="3099" r:id="rId13"/>
    <p:sldId id="3100" r:id="rId14"/>
    <p:sldId id="3101" r:id="rId15"/>
    <p:sldId id="3106" r:id="rId16"/>
    <p:sldId id="3104" r:id="rId17"/>
    <p:sldId id="3105" r:id="rId18"/>
    <p:sldId id="3108" r:id="rId19"/>
    <p:sldId id="3112" r:id="rId20"/>
    <p:sldId id="3109" r:id="rId21"/>
    <p:sldId id="3110" r:id="rId22"/>
    <p:sldId id="3111" r:id="rId23"/>
    <p:sldId id="3113" r:id="rId24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993"/>
    <a:srgbClr val="B8A604"/>
    <a:srgbClr val="D8D8D8"/>
    <a:srgbClr val="7F807F"/>
    <a:srgbClr val="068831"/>
    <a:srgbClr val="729A81"/>
    <a:srgbClr val="4BC2BA"/>
    <a:srgbClr val="5C7EDC"/>
    <a:srgbClr val="6083E1"/>
    <a:srgbClr val="484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82" autoAdjust="0"/>
    <p:restoredTop sz="86196" autoAdjust="0"/>
  </p:normalViewPr>
  <p:slideViewPr>
    <p:cSldViewPr snapToGrid="0">
      <p:cViewPr>
        <p:scale>
          <a:sx n="126" d="100"/>
          <a:sy n="126" d="100"/>
        </p:scale>
        <p:origin x="1336" y="5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1054BC6-1C25-4C9E-849B-8EEF0B1C0FE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6C898FF-A404-425F-852A-E14FBFA6E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72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gsnews.com/mapping-internet-maps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8344475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>
              <a:defRPr/>
            </a:pPr>
            <a:fld id="{4F7A9093-D28F-D547-8C0B-7E6BA1262672}" type="slidenum">
              <a:rPr lang="en-US">
                <a:solidFill>
                  <a:prstClr val="black"/>
                </a:solidFill>
                <a:latin typeface="Calibri"/>
              </a:rPr>
              <a:pPr defTabSz="966612">
                <a:defRPr/>
              </a:pPr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2199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4B0F3-3266-8D69-CE26-0CA31CE9F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5EE9D2-0B34-90AD-C19D-C5630DF43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8950BF-4DC8-5108-5CD4-AEC77FCFD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Re_ radius of earth</a:t>
            </a:r>
          </a:p>
          <a:p>
            <a:r>
              <a:rPr lang="en-US" dirty="0"/>
              <a:t>R_s – distance to satellite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0C5BA-A305-B66E-BA01-E717CF9191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898FF-A404-425F-852A-E14FBFA6E6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59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AA238-68D2-9CD9-5515-1FBF9DDCF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9BB8B2-AEC5-AFC2-696F-89E5D6B5D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4BCF3-5D03-2881-31D7-FE5B9E3D8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Mu: </a:t>
            </a:r>
            <a:r>
              <a:rPr lang="en-US" dirty="0" err="1"/>
              <a:t>kepplers</a:t>
            </a:r>
            <a:r>
              <a:rPr lang="en-US" dirty="0"/>
              <a:t> constant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9DC4C-6F85-E666-8086-AAC2B1597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898FF-A404-425F-852A-E14FBFA6E6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20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CCFD5-B0B5-6DE8-8212-BFF3BC32E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0AE04-A57D-1B63-BC53-58E4E0553F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19EEE-120F-BDD1-2445-48EBCB3F3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Mu: </a:t>
            </a:r>
            <a:r>
              <a:rPr lang="en-US" dirty="0" err="1"/>
              <a:t>kepplers</a:t>
            </a:r>
            <a:r>
              <a:rPr lang="en-US" dirty="0"/>
              <a:t> constant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3FA0B-7030-655C-BBEB-49AB6B53E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898FF-A404-425F-852A-E14FBFA6E6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8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4B923-D7C0-7482-272F-ED27A2372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0570F0-F656-DADD-5152-F8AF105BD2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4B02C9-EF61-268F-D7E3-F1E7852A8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Mu: </a:t>
            </a:r>
            <a:r>
              <a:rPr lang="en-US" dirty="0" err="1"/>
              <a:t>kepplers</a:t>
            </a:r>
            <a:r>
              <a:rPr lang="en-US" dirty="0"/>
              <a:t> constant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A4AB9-A46B-AF85-D5CD-3FF1B02D5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898FF-A404-425F-852A-E14FBFA6E6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30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D2266-1778-54D8-FFB5-CF5316173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9CF915-7496-110B-525C-38A2E3B99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7277FD-BC05-A912-C1EA-55E8309CD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Mu: </a:t>
            </a:r>
            <a:r>
              <a:rPr lang="en-US" dirty="0" err="1"/>
              <a:t>kepplers</a:t>
            </a:r>
            <a:r>
              <a:rPr lang="en-US" dirty="0"/>
              <a:t> constant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61FF5-67EB-2DED-B7FF-9ECFB5E70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898FF-A404-425F-852A-E14FBFA6E6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93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A7445-EF89-86D6-8A39-67AB315A2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233F63-E3E1-67D6-47FE-BCD499D5D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A49B3-0A09-8EBB-F372-217E69B70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Mu: </a:t>
            </a:r>
            <a:r>
              <a:rPr lang="en-US" dirty="0" err="1"/>
              <a:t>kepplers</a:t>
            </a:r>
            <a:r>
              <a:rPr lang="en-US" dirty="0"/>
              <a:t> constant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44DC-E852-87E6-B4AF-6F42B0F9C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898FF-A404-425F-852A-E14FBFA6E6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00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E20C1-1B52-5626-2D4E-D3F8CF6C6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0BC7E-0021-55AC-D332-AF689C1FC0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BD1B28-92FE-81DD-9A7C-9EA512CD3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Mu: </a:t>
            </a:r>
            <a:r>
              <a:rPr lang="en-US" dirty="0" err="1"/>
              <a:t>kepplers</a:t>
            </a:r>
            <a:r>
              <a:rPr lang="en-US" dirty="0"/>
              <a:t> constant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BB1D0-EE77-86E6-6A78-B59420B23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898FF-A404-425F-852A-E14FBFA6E6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D46E-FCF3-3269-F21F-946B14BAF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B6B7F5-582F-AFF8-9B21-07BD7F8906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52140C-C53D-6011-CBD9-C3F641130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Mu: </a:t>
            </a:r>
            <a:r>
              <a:rPr lang="en-US" dirty="0" err="1"/>
              <a:t>kepplers</a:t>
            </a:r>
            <a:r>
              <a:rPr lang="en-US" dirty="0"/>
              <a:t> constant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A620F-13E6-493E-8C38-A33C55EEF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898FF-A404-425F-852A-E14FBFA6E6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75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605F9-B632-F035-75FA-D51B8142F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26C431-6041-D970-AB2B-FBB5FE58C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3449D4-32C2-4679-1C0F-8B7914F15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Mu: </a:t>
            </a:r>
            <a:r>
              <a:rPr lang="en-US" dirty="0" err="1"/>
              <a:t>kepplers</a:t>
            </a:r>
            <a:r>
              <a:rPr lang="en-US" dirty="0"/>
              <a:t> constant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5248E-5FA6-0F31-DF6A-F03C02431C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898FF-A404-425F-852A-E14FBFA6E6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9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F04F3-D9E0-F2C1-569B-BEA5AE140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01290-ED61-7E93-4393-741F90A827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70F6C-2A36-3DB8-3C81-301CDE1C1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Mu: </a:t>
            </a:r>
            <a:r>
              <a:rPr lang="en-US" dirty="0" err="1"/>
              <a:t>kepplers</a:t>
            </a:r>
            <a:r>
              <a:rPr lang="en-US" dirty="0"/>
              <a:t> constant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29FA5-EA4E-59AF-4653-780D8FBFC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898FF-A404-425F-852A-E14FBFA6E6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4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presentation is split into 2 categories:</a:t>
            </a:r>
          </a:p>
          <a:p>
            <a:pPr marL="241653" indent="-241653">
              <a:buAutoNum type="arabicPeriod"/>
            </a:pPr>
            <a:r>
              <a:rPr lang="en-US" dirty="0"/>
              <a:t>Physical Layer</a:t>
            </a:r>
          </a:p>
          <a:p>
            <a:pPr marL="241653" indent="-241653">
              <a:buAutoNum type="arabicPeriod"/>
            </a:pPr>
            <a:r>
              <a:rPr lang="en-US" dirty="0"/>
              <a:t>MAC </a:t>
            </a:r>
            <a:r>
              <a:rPr lang="en-US" dirty="0" err="1"/>
              <a:t>Layey</a:t>
            </a:r>
            <a:endParaRPr lang="en-US" dirty="0"/>
          </a:p>
          <a:p>
            <a:endParaRPr lang="en-US" dirty="0"/>
          </a:p>
          <a:p>
            <a:r>
              <a:rPr lang="en-US" dirty="0"/>
              <a:t>Two essential elements in the OSI Stack .. </a:t>
            </a:r>
          </a:p>
          <a:p>
            <a:endParaRPr lang="en-US" dirty="0"/>
          </a:p>
          <a:p>
            <a:r>
              <a:rPr lang="en-US" dirty="0"/>
              <a:t>In terms of the physical Layer we present 2 solutions:</a:t>
            </a:r>
          </a:p>
          <a:p>
            <a:pPr marL="241653" indent="-241653">
              <a:buAutoNum type="arabicPeriod"/>
            </a:pPr>
            <a:r>
              <a:rPr lang="en-US" dirty="0" err="1"/>
              <a:t>Hyprid</a:t>
            </a:r>
            <a:endParaRPr lang="en-US" dirty="0"/>
          </a:p>
          <a:p>
            <a:pPr marL="724959" lvl="1" indent="-241653">
              <a:buAutoNum type="arabicPeriod"/>
            </a:pPr>
            <a:r>
              <a:rPr lang="en-US" dirty="0"/>
              <a:t>Digital Domain imp</a:t>
            </a:r>
          </a:p>
          <a:p>
            <a:pPr marL="724959" lvl="1" indent="-241653">
              <a:buAutoNum type="arabicPeriod"/>
            </a:pPr>
            <a:r>
              <a:rPr lang="en-US" dirty="0"/>
              <a:t>The PHY layer</a:t>
            </a:r>
          </a:p>
          <a:p>
            <a:pPr marL="724959" lvl="1" indent="-241653">
              <a:buAutoNum type="arabicPeriod"/>
            </a:pPr>
            <a:r>
              <a:rPr lang="en-US" dirty="0"/>
              <a:t>The Analog Domain </a:t>
            </a:r>
          </a:p>
          <a:p>
            <a:pPr marL="241653" indent="-241653">
              <a:buAutoNum type="arabicPeriod"/>
            </a:pPr>
            <a:r>
              <a:rPr lang="en-US" dirty="0"/>
              <a:t>Digital  {Future Work}</a:t>
            </a:r>
          </a:p>
          <a:p>
            <a:pPr marL="724959" lvl="1" indent="-241653">
              <a:buAutoNum type="arabicPeriod"/>
            </a:pPr>
            <a:r>
              <a:rPr lang="en-US" dirty="0"/>
              <a:t>High Speed D/c</a:t>
            </a:r>
          </a:p>
          <a:p>
            <a:pPr marL="724959" lvl="1" indent="-241653">
              <a:buAutoNum type="arabicPeriod"/>
            </a:pPr>
            <a:r>
              <a:rPr lang="en-US" dirty="0"/>
              <a:t>Digital </a:t>
            </a:r>
            <a:r>
              <a:rPr lang="en-US" dirty="0" err="1"/>
              <a:t>Impl</a:t>
            </a:r>
            <a:r>
              <a:rPr lang="en-US" dirty="0"/>
              <a:t>.</a:t>
            </a:r>
          </a:p>
          <a:p>
            <a:pPr marL="241653" indent="-241653">
              <a:buAutoNum type="arabicPeriod"/>
            </a:pPr>
            <a:r>
              <a:rPr lang="en-US" dirty="0"/>
              <a:t>MAC </a:t>
            </a:r>
          </a:p>
          <a:p>
            <a:pPr marL="724959" lvl="1" indent="-241653">
              <a:buAutoNum type="arabicPeriod"/>
            </a:pPr>
            <a:r>
              <a:rPr lang="en-US" dirty="0"/>
              <a:t>Utilizing reflective Surfaces for NLoS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612"/>
            <a:fld id="{14FDD9D5-BD4C-9F40-B0B6-5F180D05DFEB}" type="slidenum">
              <a:rPr lang="en-US">
                <a:solidFill>
                  <a:prstClr val="black"/>
                </a:solidFill>
                <a:latin typeface="Aptos" panose="02110004020202020204"/>
              </a:rPr>
              <a:pPr defTabSz="966612"/>
              <a:t>2</a:t>
            </a:fld>
            <a:endParaRPr lang="en-US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28553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17A77-A5F3-7DB3-945D-F66CC8642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BA6CC4-DA2C-AD51-A599-00760CD5A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8B922-827F-C314-1BC3-9696E783DB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Mu: </a:t>
            </a:r>
            <a:r>
              <a:rPr lang="en-US" dirty="0" err="1"/>
              <a:t>kepplers</a:t>
            </a:r>
            <a:r>
              <a:rPr lang="en-US" dirty="0"/>
              <a:t> constant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A1718-9C3D-23F5-D29F-7B7AFA3EF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898FF-A404-425F-852A-E14FBFA6E6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32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Backbone maps: Mapping the Internet - ITGS News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898FF-A404-425F-852A-E14FBFA6E6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74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2CA47-353B-8BB8-21AF-38352FC00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B0705-8DBE-2981-58B7-B2045098C8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A3D271-E644-FF9D-B6F0-C4B82F3C4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5288A-AA1D-4291-6F33-717298D76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898FF-A404-425F-852A-E14FBFA6E6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23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An All-Programmable 16-nm RFSoC for Digital-RF Communications | IEEE Journals &amp; Magazine | IEEE Xplore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898FF-A404-425F-852A-E14FBFA6E6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7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9FB97-8C08-3CE9-3352-E59F917A2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2415F8-66ED-0D7D-7E64-9BFD9AF20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C0A866-CC2A-2158-D969-37FD8CEF2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186DE-B2ED-14F4-4723-8DC2FA145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898FF-A404-425F-852A-E14FBFA6E6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28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C33FD-1913-31F3-91F6-B28E504B4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7C7521-65B1-FD25-5819-9492463AA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ADAA2-6479-D861-3224-C50E88A2B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= distance from the focus to the satellite</a:t>
            </a:r>
          </a:p>
          <a:p>
            <a:r>
              <a:rPr lang="en-US" dirty="0" err="1"/>
              <a:t>tp</a:t>
            </a:r>
            <a:r>
              <a:rPr lang="en-US" dirty="0"/>
              <a:t> is the time since the last crossing T is the orbital period of the satellite.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AB6E9-195D-2EBC-FC08-85B194FBB9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898FF-A404-425F-852A-E14FBFA6E6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87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65FB9-7C20-E9FA-8F0A-BB4C23752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DBF025-E392-7B08-6E23-82A9274839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0A45E5-19D4-E3C3-F44C-3F49ED6D9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Mu: </a:t>
            </a:r>
            <a:r>
              <a:rPr lang="en-US" dirty="0" err="1"/>
              <a:t>kepplers</a:t>
            </a:r>
            <a:r>
              <a:rPr lang="en-US" dirty="0"/>
              <a:t> constant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9F8BE-5741-453D-5318-A29CC856C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898FF-A404-425F-852A-E14FBFA6E6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88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A3913-3AAD-0EC5-050B-5BE367F77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11B8D-F744-8690-9EA5-D2390D7FB9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622548-FDFE-E2F9-C701-8F3BC83B7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Mu: </a:t>
            </a:r>
            <a:r>
              <a:rPr lang="en-US" dirty="0" err="1"/>
              <a:t>kepplers</a:t>
            </a:r>
            <a:r>
              <a:rPr lang="en-US" dirty="0"/>
              <a:t> constant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A20E5-4075-E915-5817-FE30F33A79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898FF-A404-425F-852A-E14FBFA6E6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3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3731-AEF5-5249-161C-7C187C4EC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C62259-8FB9-84E1-2494-F67B19C453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72CAA-EF1D-93D0-155F-D7D842384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1D9BC-42F9-45EB-BD96-B64347240AB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58B3D-33C2-E835-AE80-FEBAD3B6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1DC71-9DEE-23E7-FA53-387EBB86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0AAD-2D7A-4038-8EE7-EA8FC3A1B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19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05F7D-664C-A622-A545-79435C1F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2A2392-17E7-7888-AFAF-8D4228958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257F7-8F0E-6AD4-4292-7DDD2FBB9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1D9BC-42F9-45EB-BD96-B64347240AB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E2192-4AB7-447F-0F94-AF35CD903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1EC3B-EAE4-A2B6-73CC-6373A3A6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0AAD-2D7A-4038-8EE7-EA8FC3A1B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9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F041B2-A3A4-6787-FD3E-0FCFB4C4BF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BB2B77-C6D7-9EB1-6E3C-5D6151D1D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BC6B2-C2C7-C99A-D748-7BB60E3F9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1D9BC-42F9-45EB-BD96-B64347240AB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EA201-85B5-D714-FB14-54E192E59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AADC0-04A8-4065-001F-2BEFA3501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0AAD-2D7A-4038-8EE7-EA8FC3A1B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19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16FFE0-2E40-0549-892C-C05C49CA06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54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16FFE0-2E40-0549-892C-C05C49CA06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774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EDFE1-921C-E042-B564-DB31D5413AF6}"/>
              </a:ext>
            </a:extLst>
          </p:cNvPr>
          <p:cNvCxnSpPr>
            <a:cxnSpLocks/>
          </p:cNvCxnSpPr>
          <p:nvPr/>
        </p:nvCxnSpPr>
        <p:spPr>
          <a:xfrm>
            <a:off x="1634674" y="2702419"/>
            <a:ext cx="0" cy="609192"/>
          </a:xfrm>
          <a:prstGeom prst="line">
            <a:avLst/>
          </a:prstGeom>
          <a:ln w="38100">
            <a:solidFill>
              <a:srgbClr val="E30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DEDF47EE-8C65-A946-8A61-73444A23F3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597" b="28837"/>
          <a:stretch/>
        </p:blipFill>
        <p:spPr>
          <a:xfrm>
            <a:off x="0" y="-82594"/>
            <a:ext cx="6175261" cy="181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37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616" y="348984"/>
            <a:ext cx="8415463" cy="524617"/>
          </a:xfr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616" y="1258809"/>
            <a:ext cx="11543210" cy="488071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B181-57ED-C444-A04C-6241A47B0B3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4C580F-EFE8-E04A-93F8-3282543E5DA7}"/>
              </a:ext>
            </a:extLst>
          </p:cNvPr>
          <p:cNvCxnSpPr>
            <a:cxnSpLocks/>
          </p:cNvCxnSpPr>
          <p:nvPr/>
        </p:nvCxnSpPr>
        <p:spPr>
          <a:xfrm>
            <a:off x="333121" y="893208"/>
            <a:ext cx="8644624" cy="0"/>
          </a:xfrm>
          <a:prstGeom prst="line">
            <a:avLst/>
          </a:prstGeom>
          <a:ln w="25400">
            <a:solidFill>
              <a:srgbClr val="E30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7D4B2C9E-13A4-C94E-9C54-611D3F4E9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164" y="6253339"/>
            <a:ext cx="5938836" cy="5035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18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F214AB-FCA8-EF44-B9FC-55610E2AA6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  <a:effectLst>
            <a:reflection blurRad="6350" stA="50000" endA="295" endPos="92000" dist="101600" dir="5400000" sy="-100000" algn="bl" rotWithShape="0"/>
          </a:effectLst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454239" y="3698110"/>
            <a:ext cx="6347849" cy="1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FDC51DF-51CE-FC43-AE95-6556120ACF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145" y="-541224"/>
            <a:ext cx="3789660" cy="224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97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7438" y="6309055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B181-57ED-C444-A04C-6241A47B0B3C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16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7438" y="6309055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B181-57ED-C444-A04C-6241A47B0B3C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561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7438" y="6309055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B181-57ED-C444-A04C-6241A47B0B3C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460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7438" y="6309055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B181-57ED-C444-A04C-6241A47B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21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8C1E-8573-4B0D-D819-19352094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4D767-01E7-B578-C205-58DB50354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B6C5B-3EF3-D339-73F1-061F6155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1D9BC-42F9-45EB-BD96-B64347240AB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E8B79-272B-ECEC-46CB-09802BB38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E9EEB-FD8F-1D62-CB7E-9A01FF8FF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0AAD-2D7A-4038-8EE7-EA8FC3A1B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52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7438" y="6309055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B181-57ED-C444-A04C-6241A47B0B3C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185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B181-57ED-C444-A04C-6241A47B0B3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669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7438" y="6309055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B181-57ED-C444-A04C-6241A47B0B3C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5360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7438" y="6309055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B181-57ED-C444-A04C-6241A47B0B3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034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94C6-0CFC-9398-FD2E-22B62B69D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1F839-1CE4-A6C7-5EFF-0422CF502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70A96-9AC4-1C94-2602-6E1816A1F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1D9BC-42F9-45EB-BD96-B64347240AB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4DFCB-AC2F-1637-F14F-3C976BCCA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215A2-137F-C43D-A80B-BD9048420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0AAD-2D7A-4038-8EE7-EA8FC3A1B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93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2E7E6-709A-BF27-309A-D1CDF1B58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65815-CEEC-E853-6442-C4DCCEFEE8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899CA-546B-8CE3-BE8D-703060AB0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7E279-6B3A-F11E-45A9-AF771F56F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1D9BC-42F9-45EB-BD96-B64347240AB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E16B8-FDA7-51C3-7533-BC397DB6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3743B-97F9-2083-2F97-384010CAE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0AAD-2D7A-4038-8EE7-EA8FC3A1B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39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83E72-773F-E4A3-9967-55B7F95BD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6113A-0C17-C28F-7970-108D054E7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33328-3E19-A589-90FC-746FEAAB1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38A74-10FE-AA16-3256-E47B0371F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F293EC-F305-06D9-3231-9300157C0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44B438-61C3-445C-5F68-7E925B55E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1D9BC-42F9-45EB-BD96-B64347240AB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7A566-68D6-7E5B-25C1-E96F4137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824C01-FFE3-187B-95DA-E86FD51B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0AAD-2D7A-4038-8EE7-EA8FC3A1B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84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9B108-8F2A-F18A-E24F-6D581B892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997152-6D55-D9DC-7F3C-C2EF954EA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1D9BC-42F9-45EB-BD96-B64347240AB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2AE9A-5C13-1CE1-5706-3895CB6BE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048DE-D7A3-C718-8BF4-488FD70B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0AAD-2D7A-4038-8EE7-EA8FC3A1B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47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DCCD7-AC0F-F748-A104-67F18136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1D9BC-42F9-45EB-BD96-B64347240AB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26552F-595E-38CF-DA12-58ED24AA4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05182-33A5-697F-963B-86E066D7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0AAD-2D7A-4038-8EE7-EA8FC3A1B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1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B7CF4-C3F0-3390-2654-1B8C5765A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B4ECF-4EAB-DB3C-8E3A-36AFDB7E4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2B57D7-A568-E19F-96FE-4F02FD7E3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B6BC2-E458-3B4E-99BA-7D648AD03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1D9BC-42F9-45EB-BD96-B64347240AB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123EE7-E328-3305-354A-119C4A680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27621-380C-1F81-2C67-6A39414C9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0AAD-2D7A-4038-8EE7-EA8FC3A1B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65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84D60-E9CF-8A77-FEFF-647B5235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85742C-ABDC-23C2-E563-3CBA3AF2C9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6FA8D-B6A1-66E0-A260-CDA049962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DF484-A1D2-DE84-BDD7-5C5F7E42D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1D9BC-42F9-45EB-BD96-B64347240AB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00191-2F95-474A-FBEF-8AA91459D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3031E-D995-26FD-CEAF-3102F6D5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0AAD-2D7A-4038-8EE7-EA8FC3A1B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33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61B3CE-C5CB-C65C-730F-B1F36E3EB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9E783-523C-01EE-06E1-77BE018F3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1C3B8-D249-9C75-748B-4B8D63BE41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71D9BC-42F9-45EB-BD96-B64347240AB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83A6-5466-F190-8F84-9FFB46DF1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B519A-AF27-6D30-513A-7C643FB1E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DA0AAD-2D7A-4038-8EE7-EA8FC3A1B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1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3121" y="319711"/>
            <a:ext cx="8415463" cy="52461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616" y="1426500"/>
            <a:ext cx="10995519" cy="4039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6874" y="6241066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lang="en-US" smtClean="0">
                <a:solidFill>
                  <a:srgbClr val="D41B2B"/>
                </a:solidFill>
                <a:latin typeface="Helvetica" pitchFamily="2" charset="0"/>
              </a:defRPr>
            </a:lvl1pPr>
          </a:lstStyle>
          <a:p>
            <a:fld id="{7EBAB181-57ED-C444-A04C-6241A47B0B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DEEED620-FA8A-7F4A-ACA9-86DAD5A46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164" y="6238546"/>
            <a:ext cx="5938836" cy="503578"/>
          </a:xfrm>
          <a:prstGeom prst="rect">
            <a:avLst/>
          </a:prstGeom>
        </p:spPr>
        <p:txBody>
          <a:bodyPr anchor="b" anchorCtr="0"/>
          <a:lstStyle/>
          <a:p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DCDCD59-4350-A54C-87FF-70E2D398DCF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145" y="-541224"/>
            <a:ext cx="3789660" cy="224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4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none">
          <a:solidFill>
            <a:schemeClr val="tx1"/>
          </a:solidFill>
          <a:effectLst/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rgbClr val="D41B2B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D41B2B"/>
        </a:buClr>
        <a:buSzPct val="100000"/>
        <a:buFont typeface="Arial" panose="020B0604020202020204" pitchFamily="34" charset="0"/>
        <a:buChar char="•"/>
        <a:defRPr sz="20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D41B2B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D41B2B"/>
        </a:buClr>
        <a:buSzPct val="100000"/>
        <a:buFont typeface="Arial" panose="020B0604020202020204" pitchFamily="34" charset="0"/>
        <a:buChar char="•"/>
        <a:defRPr sz="20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D41B2B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56844" y="4034365"/>
            <a:ext cx="91687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F real head pro"/>
                <a:ea typeface="+mn-ea"/>
                <a:cs typeface="+mn-cs"/>
              </a:rPr>
              <a:t>Hussam Abdellatif | Ph.D. Candidate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F real head pro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F real head pro"/>
                <a:ea typeface="+mn-ea"/>
                <a:cs typeface="+mn-cs"/>
              </a:rPr>
              <a:t>Master Thesis Defense – July 2025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FFFFFF"/>
              </a:solidFill>
              <a:latin typeface="FF real head pr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F real head pro"/>
                <a:ea typeface="+mn-ea"/>
                <a:cs typeface="+mn-cs"/>
              </a:rPr>
              <a:t>Advisor: Dr. Josep M. Jornet</a:t>
            </a:r>
          </a:p>
          <a:p>
            <a:pPr>
              <a:defRPr/>
            </a:pPr>
            <a:r>
              <a:rPr lang="en-US" sz="2000" dirty="0">
                <a:solidFill>
                  <a:srgbClr val="FFFFFF"/>
                </a:solidFill>
                <a:latin typeface="FF real head pro"/>
              </a:rPr>
              <a:t>Committee: Dr. Dimitrios </a:t>
            </a:r>
            <a:r>
              <a:rPr lang="en-US" sz="2000" dirty="0" err="1">
                <a:solidFill>
                  <a:srgbClr val="FFFFFF"/>
                </a:solidFill>
                <a:latin typeface="FF real head pro"/>
              </a:rPr>
              <a:t>Koutsonikolas</a:t>
            </a:r>
            <a:r>
              <a:rPr lang="en-US" sz="2000" dirty="0">
                <a:solidFill>
                  <a:srgbClr val="FFFFFF"/>
                </a:solidFill>
                <a:latin typeface="FF real head pro"/>
              </a:rPr>
              <a:t>, Dr. </a:t>
            </a:r>
            <a:r>
              <a:rPr lang="en-US" sz="2000" dirty="0" err="1">
                <a:solidFill>
                  <a:srgbClr val="FFFFFF"/>
                </a:solidFill>
                <a:latin typeface="FF real head pro"/>
              </a:rPr>
              <a:t>Testolina</a:t>
            </a:r>
            <a:r>
              <a:rPr lang="en-US" sz="2000" dirty="0">
                <a:solidFill>
                  <a:srgbClr val="FFFFFF"/>
                </a:solidFill>
                <a:latin typeface="FF real head pro"/>
              </a:rPr>
              <a:t>, Paolo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32F41-92DF-CD4F-8956-DE4AB2770F8F}"/>
              </a:ext>
            </a:extLst>
          </p:cNvPr>
          <p:cNvSpPr/>
          <p:nvPr/>
        </p:nvSpPr>
        <p:spPr>
          <a:xfrm>
            <a:off x="1434977" y="2520208"/>
            <a:ext cx="104195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F real head pro"/>
                <a:ea typeface="+mn-ea"/>
                <a:cs typeface="+mn-cs"/>
              </a:rPr>
              <a:t>Microwave Based Wireless Communication for NTN</a:t>
            </a:r>
            <a:r>
              <a:rPr lang="en-GB" sz="2800" b="1" dirty="0">
                <a:solidFill>
                  <a:srgbClr val="FFFFFF"/>
                </a:solidFill>
                <a:latin typeface="FF real head pro"/>
              </a:rPr>
              <a:t>: A Thorough Investigation Using Simulation Based Model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F real head pro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B73F33-9F70-E542-9D64-D3DF9C1CFCFF}"/>
              </a:ext>
            </a:extLst>
          </p:cNvPr>
          <p:cNvCxnSpPr>
            <a:cxnSpLocks/>
          </p:cNvCxnSpPr>
          <p:nvPr/>
        </p:nvCxnSpPr>
        <p:spPr>
          <a:xfrm>
            <a:off x="1434977" y="2444415"/>
            <a:ext cx="0" cy="1221399"/>
          </a:xfrm>
          <a:prstGeom prst="line">
            <a:avLst/>
          </a:prstGeom>
          <a:ln w="38100">
            <a:solidFill>
              <a:srgbClr val="E30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D5CDA319-679F-0243-957D-479AA8DBD7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597" b="28837"/>
          <a:stretch/>
        </p:blipFill>
        <p:spPr>
          <a:xfrm>
            <a:off x="171043" y="285958"/>
            <a:ext cx="6175261" cy="181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5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A61E9-1052-3CAE-B378-F61D49643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FD17-96C5-D951-907F-71B3493E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 Angles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E09A6D96-29DA-59E2-EADE-F00752866AB5}"/>
              </a:ext>
            </a:extLst>
          </p:cNvPr>
          <p:cNvSpPr/>
          <p:nvPr/>
        </p:nvSpPr>
        <p:spPr>
          <a:xfrm>
            <a:off x="-2419350" y="3138354"/>
            <a:ext cx="1950834" cy="1771650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Sub-THz Software-Defined Radio (SDR) Implementation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CF89C0EC-19EE-E8F4-C77C-881D32F17138}"/>
              </a:ext>
            </a:extLst>
          </p:cNvPr>
          <p:cNvSpPr/>
          <p:nvPr/>
        </p:nvSpPr>
        <p:spPr>
          <a:xfrm>
            <a:off x="-2419350" y="968879"/>
            <a:ext cx="2007984" cy="1553792"/>
          </a:xfrm>
          <a:prstGeom prst="snip1Rect">
            <a:avLst/>
          </a:prstGeom>
          <a:solidFill>
            <a:srgbClr val="4BC2BA"/>
          </a:solidFill>
          <a:ln>
            <a:solidFill>
              <a:srgbClr val="11443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Medium Access Channel (MAC) Protocol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7B70C-B96D-1A47-BEDB-D9204DF60CCC}"/>
              </a:ext>
            </a:extLst>
          </p:cNvPr>
          <p:cNvSpPr/>
          <p:nvPr/>
        </p:nvSpPr>
        <p:spPr>
          <a:xfrm>
            <a:off x="-1676400" y="258407"/>
            <a:ext cx="482600" cy="4635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DA3919-208E-EF01-75CD-CCC456AA9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47095">
            <a:off x="-1590308" y="361243"/>
            <a:ext cx="323116" cy="29263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7C8EA12-2D47-FE8F-D7B1-BE2A01C94767}"/>
              </a:ext>
            </a:extLst>
          </p:cNvPr>
          <p:cNvSpPr/>
          <p:nvPr/>
        </p:nvSpPr>
        <p:spPr>
          <a:xfrm>
            <a:off x="-3981450" y="5371596"/>
            <a:ext cx="2787650" cy="10350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Digital / Analog </a:t>
            </a:r>
            <a:r>
              <a:rPr lang="en-US" sz="1400" b="1" u="sng" dirty="0"/>
              <a:t>Hybrid</a:t>
            </a:r>
            <a:r>
              <a:rPr lang="en-US" sz="1400" dirty="0"/>
              <a:t> Solution</a:t>
            </a:r>
          </a:p>
          <a:p>
            <a:pPr algn="ctr"/>
            <a:r>
              <a:rPr lang="en-US" sz="1400" dirty="0"/>
              <a:t>8/10/20 GHz Options </a:t>
            </a:r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1E632089-02B3-69AA-6227-4919C5E01D60}"/>
              </a:ext>
            </a:extLst>
          </p:cNvPr>
          <p:cNvSpPr/>
          <p:nvPr/>
        </p:nvSpPr>
        <p:spPr>
          <a:xfrm>
            <a:off x="12367937" y="1936275"/>
            <a:ext cx="4587250" cy="853759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RF</a:t>
            </a:r>
            <a:r>
              <a:rPr lang="en-US" dirty="0"/>
              <a:t>SoC: ZU28DR GEN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595443-9EC6-4459-2AC7-76DB2F76468E}"/>
              </a:ext>
            </a:extLst>
          </p:cNvPr>
          <p:cNvSpPr/>
          <p:nvPr/>
        </p:nvSpPr>
        <p:spPr>
          <a:xfrm>
            <a:off x="12375558" y="279003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649FE8-8CBA-F7B4-FF44-9E2C59F4B879}"/>
              </a:ext>
            </a:extLst>
          </p:cNvPr>
          <p:cNvSpPr/>
          <p:nvPr/>
        </p:nvSpPr>
        <p:spPr>
          <a:xfrm>
            <a:off x="14463583" y="279003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16-nm </a:t>
            </a:r>
            <a:r>
              <a:rPr lang="en-US" dirty="0" err="1">
                <a:solidFill>
                  <a:schemeClr val="tx1"/>
                </a:solidFill>
              </a:rPr>
              <a:t>FinFET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AB28FD-4672-7822-5A16-AB5805F17BCE}"/>
              </a:ext>
            </a:extLst>
          </p:cNvPr>
          <p:cNvSpPr/>
          <p:nvPr/>
        </p:nvSpPr>
        <p:spPr>
          <a:xfrm>
            <a:off x="12375558" y="318516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88E2C4-180D-E507-19D2-F96A80444E6D}"/>
              </a:ext>
            </a:extLst>
          </p:cNvPr>
          <p:cNvSpPr/>
          <p:nvPr/>
        </p:nvSpPr>
        <p:spPr>
          <a:xfrm>
            <a:off x="14463583" y="318515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DACs , 8 ADCs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70DE1C-79DF-86C5-0B4E-3C5567802308}"/>
              </a:ext>
            </a:extLst>
          </p:cNvPr>
          <p:cNvSpPr/>
          <p:nvPr/>
        </p:nvSpPr>
        <p:spPr>
          <a:xfrm>
            <a:off x="12375558" y="358028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Alternative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8EDBE4-BEC7-F6EA-6338-2F54B7C67760}"/>
              </a:ext>
            </a:extLst>
          </p:cNvPr>
          <p:cNvSpPr/>
          <p:nvPr/>
        </p:nvSpPr>
        <p:spPr>
          <a:xfrm>
            <a:off x="14463583" y="358028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JESD to Ext.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B0DAE1-A563-ADC7-DA14-2A125FF69452}"/>
              </a:ext>
            </a:extLst>
          </p:cNvPr>
          <p:cNvSpPr/>
          <p:nvPr/>
        </p:nvSpPr>
        <p:spPr>
          <a:xfrm>
            <a:off x="14459766" y="397664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DSP{4K}, LUTS{930k}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95F438-B899-8D27-88BC-AED2DFFF044A}"/>
              </a:ext>
            </a:extLst>
          </p:cNvPr>
          <p:cNvSpPr/>
          <p:nvPr/>
        </p:nvSpPr>
        <p:spPr>
          <a:xfrm>
            <a:off x="12375558" y="437209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rocessing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ystem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B5A241-9BAA-8DD3-546D-2503892AF53E}"/>
              </a:ext>
            </a:extLst>
          </p:cNvPr>
          <p:cNvSpPr/>
          <p:nvPr/>
        </p:nvSpPr>
        <p:spPr>
          <a:xfrm>
            <a:off x="14463583" y="437208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A53, ARM R5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5EBCAB-BB89-3BDF-82F5-A2B618F43CE4}"/>
              </a:ext>
            </a:extLst>
          </p:cNvPr>
          <p:cNvSpPr/>
          <p:nvPr/>
        </p:nvSpPr>
        <p:spPr>
          <a:xfrm>
            <a:off x="12376447" y="4766896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CB77B9-8190-AABA-0A3F-9A67722799DA}"/>
              </a:ext>
            </a:extLst>
          </p:cNvPr>
          <p:cNvSpPr/>
          <p:nvPr/>
        </p:nvSpPr>
        <p:spPr>
          <a:xfrm>
            <a:off x="14464472" y="476689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mmWave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F592A1B-23BD-9F0A-30E0-282DD6588A78}"/>
              </a:ext>
            </a:extLst>
          </p:cNvPr>
          <p:cNvSpPr/>
          <p:nvPr/>
        </p:nvSpPr>
        <p:spPr>
          <a:xfrm>
            <a:off x="12371097" y="3980399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rogrammable 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ogic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B902C-5D53-54DA-A435-F5CD3D847707}"/>
              </a:ext>
            </a:extLst>
          </p:cNvPr>
          <p:cNvSpPr txBox="1"/>
          <p:nvPr/>
        </p:nvSpPr>
        <p:spPr>
          <a:xfrm>
            <a:off x="0" y="1269520"/>
            <a:ext cx="113284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Elevation &amp; Azimuth Angle: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Needed for pointing the Ground Station to target Satellite (UL &amp; DL)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Used for computing path loss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endParaRPr lang="en-US" sz="1600" dirty="0">
              <a:latin typeface="Cambria" panose="02040503050406030204" pitchFamily="18" charset="0"/>
            </a:endParaRPr>
          </a:p>
          <a:p>
            <a:pPr lvl="1"/>
            <a:endParaRPr lang="en-US" sz="1600" dirty="0">
              <a:latin typeface="Cambria" panose="02040503050406030204" pitchFamily="18" charset="0"/>
            </a:endParaRP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FD864BB-DA7D-BE78-DDF4-D844C6B738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6932520"/>
                  </p:ext>
                </p:extLst>
              </p:nvPr>
            </p:nvGraphicFramePr>
            <p:xfrm>
              <a:off x="100558" y="2133265"/>
              <a:ext cx="9414605" cy="35693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05725">
                      <a:extLst>
                        <a:ext uri="{9D8B030D-6E8A-4147-A177-3AD203B41FA5}">
                          <a16:colId xmlns:a16="http://schemas.microsoft.com/office/drawing/2014/main" val="1561445124"/>
                        </a:ext>
                      </a:extLst>
                    </a:gridCol>
                    <a:gridCol w="5008880">
                      <a:extLst>
                        <a:ext uri="{9D8B030D-6E8A-4147-A177-3AD203B41FA5}">
                          <a16:colId xmlns:a16="http://schemas.microsoft.com/office/drawing/2014/main" val="3782283432"/>
                        </a:ext>
                      </a:extLst>
                    </a:gridCol>
                  </a:tblGrid>
                  <a:tr h="54002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Lookup Angles Computation</a:t>
                          </a: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741292"/>
                      </a:ext>
                    </a:extLst>
                  </a:tr>
                  <a:tr h="4220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Elevation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Azimuth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508667"/>
                      </a:ext>
                    </a:extLst>
                  </a:tr>
                  <a:tr h="115646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0.5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0.5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𝐿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𝐵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𝐿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𝐴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0.5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⁡(0.5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0.5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0.5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𝐿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𝐵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𝐿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𝐴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0.5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⁡(0.5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pPr algn="ctr"/>
                          <a:endParaRPr lang="en-US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4271050"/>
                      </a:ext>
                    </a:extLst>
                  </a:tr>
                  <a:tr h="54253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if</m:t>
                                        </m:r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≤180</m:t>
                                        </m:r>
                                      </m:e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360−</m:t>
                                        </m:r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if</m:t>
                                        </m:r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&gt;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180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9513026"/>
                      </a:ext>
                    </a:extLst>
                  </a:tr>
                  <a:tr h="79409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𝑟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1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𝑒</m:t>
                                                            </m:r>
                                                          </m:sub>
                                                        </m:sSub>
                                                      </m:num>
                                                      <m:den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𝑟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14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𝑠</m:t>
                                                            </m:r>
                                                          </m:sub>
                                                        </m:sSub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−2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US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𝑒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sSub>
                                                      <m:sSubPr>
                                                        <m:ctrlPr>
                                                          <a:rPr lang="en-US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𝑠</m:t>
                                                        </m:r>
                                                      </m:sub>
                                                    </m:sSub>
                                                  </m:den>
                                                </m:f>
                                              </m:e>
                                            </m:d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𝑐𝑜𝑠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 algn="l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b="0" dirty="0"/>
                            <a:t>Case-1: At-least one point (SSP or ES) is in Northern Hemisphere</a:t>
                          </a:r>
                        </a:p>
                        <a:p>
                          <a:pPr marL="285750" indent="-285750" algn="l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b="0" dirty="0"/>
                            <a:t>Case-2: Both points are in the Southern Hemisphere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12801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FD864BB-DA7D-BE78-DDF4-D844C6B738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6932520"/>
                  </p:ext>
                </p:extLst>
              </p:nvPr>
            </p:nvGraphicFramePr>
            <p:xfrm>
              <a:off x="100558" y="2133265"/>
              <a:ext cx="9414605" cy="35693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05725">
                      <a:extLst>
                        <a:ext uri="{9D8B030D-6E8A-4147-A177-3AD203B41FA5}">
                          <a16:colId xmlns:a16="http://schemas.microsoft.com/office/drawing/2014/main" val="1561445124"/>
                        </a:ext>
                      </a:extLst>
                    </a:gridCol>
                    <a:gridCol w="5008880">
                      <a:extLst>
                        <a:ext uri="{9D8B030D-6E8A-4147-A177-3AD203B41FA5}">
                          <a16:colId xmlns:a16="http://schemas.microsoft.com/office/drawing/2014/main" val="3782283432"/>
                        </a:ext>
                      </a:extLst>
                    </a:gridCol>
                  </a:tblGrid>
                  <a:tr h="54002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Lookup Angles Computation</a:t>
                          </a: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741292"/>
                      </a:ext>
                    </a:extLst>
                  </a:tr>
                  <a:tr h="4220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36364" r="-114080" b="-75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Azimuth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508667"/>
                      </a:ext>
                    </a:extLst>
                  </a:tr>
                  <a:tr h="12094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81250" r="-114080" b="-16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8101" t="-81250" r="-506" b="-160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4271050"/>
                      </a:ext>
                    </a:extLst>
                  </a:tr>
                  <a:tr h="5673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386667" r="-114080" b="-24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8101" t="-386667" r="-506" b="-24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9513026"/>
                      </a:ext>
                    </a:extLst>
                  </a:tr>
                  <a:tr h="8304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331818" r="-114080" b="-6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b="0" dirty="0"/>
                            <a:t>Case-1: At-least one point (SSP or ES) is in Northern Hemisphere</a:t>
                          </a:r>
                        </a:p>
                        <a:p>
                          <a:pPr marL="285750" indent="-285750" algn="l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b="0" dirty="0"/>
                            <a:t>Case-2: Both points are in the Southern Hemisphere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128016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4" name="Graphic 23">
            <a:extLst>
              <a:ext uri="{FF2B5EF4-FFF2-40B4-BE49-F238E27FC236}">
                <a16:creationId xmlns:a16="http://schemas.microsoft.com/office/drawing/2014/main" id="{D91895E3-72A0-D2DA-8844-5ED427DF1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2546" y="5581476"/>
            <a:ext cx="3763382" cy="127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20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CB46D-5E50-F005-2205-50FC48775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F1A7-3809-45E8-F64E-670E50FC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Model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2EE26C3F-A407-718F-5E32-A546CB05F4CA}"/>
              </a:ext>
            </a:extLst>
          </p:cNvPr>
          <p:cNvSpPr/>
          <p:nvPr/>
        </p:nvSpPr>
        <p:spPr>
          <a:xfrm>
            <a:off x="-2419350" y="3138354"/>
            <a:ext cx="1950834" cy="1771650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Sub-THz Software-Defined Radio (SDR) Implementation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8D693748-E557-EA21-1983-6B9A08F69A88}"/>
              </a:ext>
            </a:extLst>
          </p:cNvPr>
          <p:cNvSpPr/>
          <p:nvPr/>
        </p:nvSpPr>
        <p:spPr>
          <a:xfrm>
            <a:off x="-2419350" y="968879"/>
            <a:ext cx="2007984" cy="1553792"/>
          </a:xfrm>
          <a:prstGeom prst="snip1Rect">
            <a:avLst/>
          </a:prstGeom>
          <a:solidFill>
            <a:srgbClr val="4BC2BA"/>
          </a:solidFill>
          <a:ln>
            <a:solidFill>
              <a:srgbClr val="11443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Medium Access Channel (MAC) Protocol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64A8F0-6F87-0A39-0734-7EEBF02B22C2}"/>
              </a:ext>
            </a:extLst>
          </p:cNvPr>
          <p:cNvSpPr/>
          <p:nvPr/>
        </p:nvSpPr>
        <p:spPr>
          <a:xfrm>
            <a:off x="-1676400" y="258407"/>
            <a:ext cx="482600" cy="4635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02549D-3FBA-8540-DF49-9F3558C2F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47095">
            <a:off x="-1590308" y="361243"/>
            <a:ext cx="323116" cy="29263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7D80E2-E3F5-2BA9-E608-7A7BBB73A418}"/>
              </a:ext>
            </a:extLst>
          </p:cNvPr>
          <p:cNvSpPr/>
          <p:nvPr/>
        </p:nvSpPr>
        <p:spPr>
          <a:xfrm>
            <a:off x="-3981450" y="5371596"/>
            <a:ext cx="2787650" cy="10350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Digital / Analog </a:t>
            </a:r>
            <a:r>
              <a:rPr lang="en-US" sz="1400" b="1" u="sng" dirty="0"/>
              <a:t>Hybrid</a:t>
            </a:r>
            <a:r>
              <a:rPr lang="en-US" sz="1400" dirty="0"/>
              <a:t> Solution</a:t>
            </a:r>
          </a:p>
          <a:p>
            <a:pPr algn="ctr"/>
            <a:r>
              <a:rPr lang="en-US" sz="1400" dirty="0"/>
              <a:t>8/10/20 GHz Options </a:t>
            </a:r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F2E66A9A-9F44-6352-C761-0E707C5C4834}"/>
              </a:ext>
            </a:extLst>
          </p:cNvPr>
          <p:cNvSpPr/>
          <p:nvPr/>
        </p:nvSpPr>
        <p:spPr>
          <a:xfrm>
            <a:off x="12367937" y="1936275"/>
            <a:ext cx="4587250" cy="853759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RF</a:t>
            </a:r>
            <a:r>
              <a:rPr lang="en-US" dirty="0"/>
              <a:t>SoC: ZU28DR GEN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625C99-A2EE-9152-65A3-23E5AD5BACAF}"/>
              </a:ext>
            </a:extLst>
          </p:cNvPr>
          <p:cNvSpPr/>
          <p:nvPr/>
        </p:nvSpPr>
        <p:spPr>
          <a:xfrm>
            <a:off x="12375558" y="279003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E3B0F7-CCF8-6A26-4F1E-85CE3F452F43}"/>
              </a:ext>
            </a:extLst>
          </p:cNvPr>
          <p:cNvSpPr/>
          <p:nvPr/>
        </p:nvSpPr>
        <p:spPr>
          <a:xfrm>
            <a:off x="14463583" y="279003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16-nm </a:t>
            </a:r>
            <a:r>
              <a:rPr lang="en-US" dirty="0" err="1">
                <a:solidFill>
                  <a:schemeClr val="tx1"/>
                </a:solidFill>
              </a:rPr>
              <a:t>FinFET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61F4AD-4C76-67A3-0E4B-E07095689653}"/>
              </a:ext>
            </a:extLst>
          </p:cNvPr>
          <p:cNvSpPr/>
          <p:nvPr/>
        </p:nvSpPr>
        <p:spPr>
          <a:xfrm>
            <a:off x="12375558" y="318516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043B07-63C4-1F56-F67D-83AC0463C156}"/>
              </a:ext>
            </a:extLst>
          </p:cNvPr>
          <p:cNvSpPr/>
          <p:nvPr/>
        </p:nvSpPr>
        <p:spPr>
          <a:xfrm>
            <a:off x="14463583" y="318515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DACs , 8 ADCs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EA2DEE-1E1F-DE48-3EBC-C46E122410C0}"/>
              </a:ext>
            </a:extLst>
          </p:cNvPr>
          <p:cNvSpPr/>
          <p:nvPr/>
        </p:nvSpPr>
        <p:spPr>
          <a:xfrm>
            <a:off x="12375558" y="358028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Alternative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6614C8-8BF1-983E-20AE-0EF00560D237}"/>
              </a:ext>
            </a:extLst>
          </p:cNvPr>
          <p:cNvSpPr/>
          <p:nvPr/>
        </p:nvSpPr>
        <p:spPr>
          <a:xfrm>
            <a:off x="14463583" y="358028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JESD to Ext.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A1D41C-8CBF-F38D-A730-25405CE19384}"/>
              </a:ext>
            </a:extLst>
          </p:cNvPr>
          <p:cNvSpPr/>
          <p:nvPr/>
        </p:nvSpPr>
        <p:spPr>
          <a:xfrm>
            <a:off x="14459766" y="397664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DSP{4K}, LUTS{930k}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DBC896-644C-59DE-C334-E31796A72BA0}"/>
              </a:ext>
            </a:extLst>
          </p:cNvPr>
          <p:cNvSpPr/>
          <p:nvPr/>
        </p:nvSpPr>
        <p:spPr>
          <a:xfrm>
            <a:off x="12375558" y="437209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rocessing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ystem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BBFD1A-FB45-B8A2-2062-4E43810AA894}"/>
              </a:ext>
            </a:extLst>
          </p:cNvPr>
          <p:cNvSpPr/>
          <p:nvPr/>
        </p:nvSpPr>
        <p:spPr>
          <a:xfrm>
            <a:off x="14463583" y="437208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A53, ARM R5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EA3BFE-0B35-B383-5D73-AAFDDF620188}"/>
              </a:ext>
            </a:extLst>
          </p:cNvPr>
          <p:cNvSpPr/>
          <p:nvPr/>
        </p:nvSpPr>
        <p:spPr>
          <a:xfrm>
            <a:off x="12376447" y="4766896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DE7BFB-0DB4-AD63-634A-BC03E628DA02}"/>
              </a:ext>
            </a:extLst>
          </p:cNvPr>
          <p:cNvSpPr/>
          <p:nvPr/>
        </p:nvSpPr>
        <p:spPr>
          <a:xfrm>
            <a:off x="14464472" y="476689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mmWave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E0020C4-3FAA-923A-08C8-7D002104E145}"/>
              </a:ext>
            </a:extLst>
          </p:cNvPr>
          <p:cNvSpPr/>
          <p:nvPr/>
        </p:nvSpPr>
        <p:spPr>
          <a:xfrm>
            <a:off x="12371097" y="3980399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rogrammable 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ogic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C50DD1-F81F-2CBF-3421-A3175E5090FC}"/>
              </a:ext>
            </a:extLst>
          </p:cNvPr>
          <p:cNvSpPr txBox="1"/>
          <p:nvPr/>
        </p:nvSpPr>
        <p:spPr>
          <a:xfrm>
            <a:off x="379616" y="1237785"/>
            <a:ext cx="11173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values for the absorption losses are obtained from the ITU Recommendation ITU-R P.676-12 as well as Recommendation ITU-R P.835.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5A6B2-AF92-5350-2FD7-791F4203353F}"/>
              </a:ext>
            </a:extLst>
          </p:cNvPr>
          <p:cNvSpPr/>
          <p:nvPr/>
        </p:nvSpPr>
        <p:spPr>
          <a:xfrm>
            <a:off x="715070" y="2270852"/>
            <a:ext cx="1648989" cy="1158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Source 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11DE46-C4E6-8132-5FCF-B9C648322E0C}"/>
              </a:ext>
            </a:extLst>
          </p:cNvPr>
          <p:cNvSpPr/>
          <p:nvPr/>
        </p:nvSpPr>
        <p:spPr>
          <a:xfrm>
            <a:off x="2908710" y="2270852"/>
            <a:ext cx="1797105" cy="1158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Get latitude, longitude, and altitude of GS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84F576-FE72-7929-18BD-05F999F98BC3}"/>
              </a:ext>
            </a:extLst>
          </p:cNvPr>
          <p:cNvSpPr/>
          <p:nvPr/>
        </p:nvSpPr>
        <p:spPr>
          <a:xfrm>
            <a:off x="5250466" y="2270852"/>
            <a:ext cx="2235721" cy="1158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Potential Satellites in the FOV of GS [Visibility Test]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1E83E9-ACC7-48F4-514D-C170B7EF35C3}"/>
              </a:ext>
            </a:extLst>
          </p:cNvPr>
          <p:cNvSpPr/>
          <p:nvPr/>
        </p:nvSpPr>
        <p:spPr>
          <a:xfrm>
            <a:off x="8030838" y="2270852"/>
            <a:ext cx="1704177" cy="1158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Satellite With Shortest Distance to GS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637FBC-003A-08DE-A6A4-797A0ACDAF09}"/>
              </a:ext>
            </a:extLst>
          </p:cNvPr>
          <p:cNvSpPr/>
          <p:nvPr/>
        </p:nvSpPr>
        <p:spPr>
          <a:xfrm>
            <a:off x="9513413" y="3810860"/>
            <a:ext cx="2491605" cy="1158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Using Computed Satellite SSP at Time (t) Compute GS Inclination Angle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0737C1-7D49-088D-570D-93A5CABEB364}"/>
              </a:ext>
            </a:extLst>
          </p:cNvPr>
          <p:cNvSpPr/>
          <p:nvPr/>
        </p:nvSpPr>
        <p:spPr>
          <a:xfrm>
            <a:off x="4326674" y="3810860"/>
            <a:ext cx="4659194" cy="1158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Atmospheric Profile Using P.835 or Use API Call to Retrieve Accurate Atmospheric Profile of GS at Time (t) (Supported Functionality in </a:t>
            </a:r>
            <a:r>
              <a:rPr lang="en-US" dirty="0" err="1">
                <a:solidFill>
                  <a:schemeClr val="tx1"/>
                </a:solidFill>
              </a:rPr>
              <a:t>weather.py</a:t>
            </a:r>
            <a:r>
              <a:rPr lang="en-US" dirty="0">
                <a:solidFill>
                  <a:schemeClr val="tx1"/>
                </a:solidFill>
              </a:rPr>
              <a:t> – API Key Provided)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4C6A91-322A-3AF7-DB47-6790E51EEAB0}"/>
              </a:ext>
            </a:extLst>
          </p:cNvPr>
          <p:cNvSpPr/>
          <p:nvPr/>
        </p:nvSpPr>
        <p:spPr>
          <a:xfrm>
            <a:off x="2002024" y="3811603"/>
            <a:ext cx="1797105" cy="1158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Molecular Based Attenuation and Spreading Loss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21D4FA-C81F-CAB2-554C-21B1C1AEA0C5}"/>
              </a:ext>
            </a:extLst>
          </p:cNvPr>
          <p:cNvCxnSpPr>
            <a:stCxn id="4" idx="3"/>
            <a:endCxn id="14" idx="1"/>
          </p:cNvCxnSpPr>
          <p:nvPr/>
        </p:nvCxnSpPr>
        <p:spPr>
          <a:xfrm>
            <a:off x="2364059" y="2849926"/>
            <a:ext cx="5446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755B39-0507-8376-C845-51394A006FAC}"/>
              </a:ext>
            </a:extLst>
          </p:cNvPr>
          <p:cNvCxnSpPr/>
          <p:nvPr/>
        </p:nvCxnSpPr>
        <p:spPr>
          <a:xfrm>
            <a:off x="4705815" y="2849926"/>
            <a:ext cx="5446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EA4706-32E3-A057-8BEF-28E4D885D517}"/>
              </a:ext>
            </a:extLst>
          </p:cNvPr>
          <p:cNvCxnSpPr/>
          <p:nvPr/>
        </p:nvCxnSpPr>
        <p:spPr>
          <a:xfrm>
            <a:off x="7486187" y="2852574"/>
            <a:ext cx="5446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17C5E66-1E2A-DA39-850B-F5CB99903DE7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9735015" y="2849926"/>
            <a:ext cx="1024201" cy="96093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5E2A04F-EC35-FC80-DBC0-87F47516675B}"/>
              </a:ext>
            </a:extLst>
          </p:cNvPr>
          <p:cNvCxnSpPr>
            <a:stCxn id="20" idx="1"/>
            <a:endCxn id="22" idx="3"/>
          </p:cNvCxnSpPr>
          <p:nvPr/>
        </p:nvCxnSpPr>
        <p:spPr>
          <a:xfrm flipH="1">
            <a:off x="8985868" y="4389934"/>
            <a:ext cx="5275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D912FEE-5894-4B17-4A38-A12753E4BB38}"/>
              </a:ext>
            </a:extLst>
          </p:cNvPr>
          <p:cNvCxnSpPr>
            <a:stCxn id="22" idx="1"/>
            <a:endCxn id="23" idx="3"/>
          </p:cNvCxnSpPr>
          <p:nvPr/>
        </p:nvCxnSpPr>
        <p:spPr>
          <a:xfrm flipH="1">
            <a:off x="3799129" y="4389934"/>
            <a:ext cx="527545" cy="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138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3FB13-E633-24BD-1A70-9BE53E6DE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0A3C-E31C-1790-99FD-2108283F1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Budget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7FEC73D4-0728-11D0-D0AE-F553AA271092}"/>
              </a:ext>
            </a:extLst>
          </p:cNvPr>
          <p:cNvSpPr/>
          <p:nvPr/>
        </p:nvSpPr>
        <p:spPr>
          <a:xfrm>
            <a:off x="-2419350" y="3138354"/>
            <a:ext cx="1950834" cy="1771650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Sub-THz Software-Defined Radio (SDR) Implementation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A8E7A64A-A6FC-EE34-DBBD-3D4A6C492A42}"/>
              </a:ext>
            </a:extLst>
          </p:cNvPr>
          <p:cNvSpPr/>
          <p:nvPr/>
        </p:nvSpPr>
        <p:spPr>
          <a:xfrm>
            <a:off x="-2419350" y="968879"/>
            <a:ext cx="2007984" cy="1553792"/>
          </a:xfrm>
          <a:prstGeom prst="snip1Rect">
            <a:avLst/>
          </a:prstGeom>
          <a:solidFill>
            <a:srgbClr val="4BC2BA"/>
          </a:solidFill>
          <a:ln>
            <a:solidFill>
              <a:srgbClr val="11443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Medium Access Channel (MAC) Protocol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86DE13-7E74-686C-060A-051D1588B435}"/>
              </a:ext>
            </a:extLst>
          </p:cNvPr>
          <p:cNvSpPr/>
          <p:nvPr/>
        </p:nvSpPr>
        <p:spPr>
          <a:xfrm>
            <a:off x="-1676400" y="258407"/>
            <a:ext cx="482600" cy="4635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FA69A2-F8D3-923B-66A8-DBFCA8F25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47095">
            <a:off x="-1590308" y="361243"/>
            <a:ext cx="323116" cy="29263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A218F9-5392-67D4-812F-4CD33899EA75}"/>
              </a:ext>
            </a:extLst>
          </p:cNvPr>
          <p:cNvSpPr/>
          <p:nvPr/>
        </p:nvSpPr>
        <p:spPr>
          <a:xfrm>
            <a:off x="-3981450" y="5371596"/>
            <a:ext cx="2787650" cy="10350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Digital / Analog </a:t>
            </a:r>
            <a:r>
              <a:rPr lang="en-US" sz="1400" b="1" u="sng" dirty="0"/>
              <a:t>Hybrid</a:t>
            </a:r>
            <a:r>
              <a:rPr lang="en-US" sz="1400" dirty="0"/>
              <a:t> Solution</a:t>
            </a:r>
          </a:p>
          <a:p>
            <a:pPr algn="ctr"/>
            <a:r>
              <a:rPr lang="en-US" sz="1400" dirty="0"/>
              <a:t>8/10/20 GHz Options </a:t>
            </a:r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1AA7B9A9-6376-2F0C-D355-7A8AE6274387}"/>
              </a:ext>
            </a:extLst>
          </p:cNvPr>
          <p:cNvSpPr/>
          <p:nvPr/>
        </p:nvSpPr>
        <p:spPr>
          <a:xfrm>
            <a:off x="12367937" y="1936275"/>
            <a:ext cx="4587250" cy="853759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RF</a:t>
            </a:r>
            <a:r>
              <a:rPr lang="en-US" dirty="0"/>
              <a:t>SoC: ZU28DR GEN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8EE374-0DDE-0529-5D5D-35D6E3499A39}"/>
              </a:ext>
            </a:extLst>
          </p:cNvPr>
          <p:cNvSpPr/>
          <p:nvPr/>
        </p:nvSpPr>
        <p:spPr>
          <a:xfrm>
            <a:off x="12375558" y="279003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990AC8-A7B1-284D-5536-F5F22BB44F2C}"/>
              </a:ext>
            </a:extLst>
          </p:cNvPr>
          <p:cNvSpPr/>
          <p:nvPr/>
        </p:nvSpPr>
        <p:spPr>
          <a:xfrm>
            <a:off x="14463583" y="279003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16-nm </a:t>
            </a:r>
            <a:r>
              <a:rPr lang="en-US" dirty="0" err="1">
                <a:solidFill>
                  <a:schemeClr val="tx1"/>
                </a:solidFill>
              </a:rPr>
              <a:t>FinFET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DEED48-4652-48FA-D96A-01F4E2E8C26E}"/>
              </a:ext>
            </a:extLst>
          </p:cNvPr>
          <p:cNvSpPr/>
          <p:nvPr/>
        </p:nvSpPr>
        <p:spPr>
          <a:xfrm>
            <a:off x="12375558" y="318516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805975-5F05-841B-CCFA-3F41F88F1D28}"/>
              </a:ext>
            </a:extLst>
          </p:cNvPr>
          <p:cNvSpPr/>
          <p:nvPr/>
        </p:nvSpPr>
        <p:spPr>
          <a:xfrm>
            <a:off x="14463583" y="318515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DACs , 8 ADCs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EB104E-50F5-05CF-7355-2F1031526189}"/>
              </a:ext>
            </a:extLst>
          </p:cNvPr>
          <p:cNvSpPr/>
          <p:nvPr/>
        </p:nvSpPr>
        <p:spPr>
          <a:xfrm>
            <a:off x="12375558" y="358028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Alternative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818BA4B-508F-183E-54EC-18E3DE1ABAC1}"/>
              </a:ext>
            </a:extLst>
          </p:cNvPr>
          <p:cNvSpPr/>
          <p:nvPr/>
        </p:nvSpPr>
        <p:spPr>
          <a:xfrm>
            <a:off x="14463583" y="358028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JESD to Ext.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450BE6F-76A2-A7CA-DE18-9B19D25BDDE2}"/>
              </a:ext>
            </a:extLst>
          </p:cNvPr>
          <p:cNvSpPr/>
          <p:nvPr/>
        </p:nvSpPr>
        <p:spPr>
          <a:xfrm>
            <a:off x="14459766" y="397664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DSP{4K}, LUTS{930k}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605BFA-51A0-F24C-DBF8-A3C3217B9383}"/>
              </a:ext>
            </a:extLst>
          </p:cNvPr>
          <p:cNvSpPr/>
          <p:nvPr/>
        </p:nvSpPr>
        <p:spPr>
          <a:xfrm>
            <a:off x="12375558" y="437209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rocessing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ystem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26F40C-86B5-3C0D-06E0-36F8BCE384C3}"/>
              </a:ext>
            </a:extLst>
          </p:cNvPr>
          <p:cNvSpPr/>
          <p:nvPr/>
        </p:nvSpPr>
        <p:spPr>
          <a:xfrm>
            <a:off x="14463583" y="437208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A53, ARM R5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A233CE-C7DE-9ED1-4D19-C8A082BEE335}"/>
              </a:ext>
            </a:extLst>
          </p:cNvPr>
          <p:cNvSpPr/>
          <p:nvPr/>
        </p:nvSpPr>
        <p:spPr>
          <a:xfrm>
            <a:off x="12376447" y="4766896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93E56D-5F9D-749E-89BA-B7F29FB91680}"/>
              </a:ext>
            </a:extLst>
          </p:cNvPr>
          <p:cNvSpPr/>
          <p:nvPr/>
        </p:nvSpPr>
        <p:spPr>
          <a:xfrm>
            <a:off x="14464472" y="476689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mmWave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2EDE481-401C-D8E2-B65B-1E7455A68D72}"/>
              </a:ext>
            </a:extLst>
          </p:cNvPr>
          <p:cNvSpPr/>
          <p:nvPr/>
        </p:nvSpPr>
        <p:spPr>
          <a:xfrm>
            <a:off x="12371097" y="3980399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rogrammable 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AFB86-32BC-3BB9-FC2B-D0897A03A060}"/>
                  </a:ext>
                </a:extLst>
              </p:cNvPr>
              <p:cNvSpPr txBox="1"/>
              <p:nvPr/>
            </p:nvSpPr>
            <p:spPr>
              <a:xfrm>
                <a:off x="268104" y="1011078"/>
                <a:ext cx="111730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Highest Achievable Modulation Scheme 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dirty="0"/>
                  <a:t> BER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7AFB86-32BC-3BB9-FC2B-D0897A03A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04" y="1011078"/>
                <a:ext cx="11173047" cy="369332"/>
              </a:xfrm>
              <a:prstGeom prst="rect">
                <a:avLst/>
              </a:prstGeom>
              <a:blipFill>
                <a:blip r:embed="rId4"/>
                <a:stretch>
                  <a:fillRect l="-34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29F9523-DF13-D09C-664F-6F33FFC8A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53255"/>
              </p:ext>
            </p:extLst>
          </p:nvPr>
        </p:nvGraphicFramePr>
        <p:xfrm>
          <a:off x="237135" y="1443280"/>
          <a:ext cx="57163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6956">
                  <a:extLst>
                    <a:ext uri="{9D8B030D-6E8A-4147-A177-3AD203B41FA5}">
                      <a16:colId xmlns:a16="http://schemas.microsoft.com/office/drawing/2014/main" val="1561445124"/>
                    </a:ext>
                  </a:extLst>
                </a:gridCol>
                <a:gridCol w="1086476">
                  <a:extLst>
                    <a:ext uri="{9D8B030D-6E8A-4147-A177-3AD203B41FA5}">
                      <a16:colId xmlns:a16="http://schemas.microsoft.com/office/drawing/2014/main" val="3782283432"/>
                    </a:ext>
                  </a:extLst>
                </a:gridCol>
                <a:gridCol w="1086477">
                  <a:extLst>
                    <a:ext uri="{9D8B030D-6E8A-4147-A177-3AD203B41FA5}">
                      <a16:colId xmlns:a16="http://schemas.microsoft.com/office/drawing/2014/main" val="2105906287"/>
                    </a:ext>
                  </a:extLst>
                </a:gridCol>
                <a:gridCol w="1086476">
                  <a:extLst>
                    <a:ext uri="{9D8B030D-6E8A-4147-A177-3AD203B41FA5}">
                      <a16:colId xmlns:a16="http://schemas.microsoft.com/office/drawing/2014/main" val="163177061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THz Band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741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08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27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Bandwidth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513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Satellite Gain [</a:t>
                      </a:r>
                      <a:r>
                        <a:rPr lang="en-US" b="1" dirty="0" err="1"/>
                        <a:t>dBi</a:t>
                      </a:r>
                      <a:r>
                        <a:rPr lang="en-US" b="1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280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Terminal Gain [</a:t>
                      </a:r>
                      <a:r>
                        <a:rPr lang="en-US" b="1" dirty="0" err="1"/>
                        <a:t>dBi</a:t>
                      </a:r>
                      <a:r>
                        <a:rPr lang="en-US" b="1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9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TX Power [</a:t>
                      </a:r>
                      <a:r>
                        <a:rPr lang="en-US" b="1" dirty="0" err="1"/>
                        <a:t>mW</a:t>
                      </a:r>
                      <a:r>
                        <a:rPr lang="en-US" b="1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57367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1FC7592-06C4-DAC7-3BD7-28E35B03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128670"/>
              </p:ext>
            </p:extLst>
          </p:nvPr>
        </p:nvGraphicFramePr>
        <p:xfrm>
          <a:off x="237135" y="4129657"/>
          <a:ext cx="57163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6956">
                  <a:extLst>
                    <a:ext uri="{9D8B030D-6E8A-4147-A177-3AD203B41FA5}">
                      <a16:colId xmlns:a16="http://schemas.microsoft.com/office/drawing/2014/main" val="1561445124"/>
                    </a:ext>
                  </a:extLst>
                </a:gridCol>
                <a:gridCol w="1086476">
                  <a:extLst>
                    <a:ext uri="{9D8B030D-6E8A-4147-A177-3AD203B41FA5}">
                      <a16:colId xmlns:a16="http://schemas.microsoft.com/office/drawing/2014/main" val="3782283432"/>
                    </a:ext>
                  </a:extLst>
                </a:gridCol>
                <a:gridCol w="1086477">
                  <a:extLst>
                    <a:ext uri="{9D8B030D-6E8A-4147-A177-3AD203B41FA5}">
                      <a16:colId xmlns:a16="http://schemas.microsoft.com/office/drawing/2014/main" val="2105906287"/>
                    </a:ext>
                  </a:extLst>
                </a:gridCol>
                <a:gridCol w="1086476">
                  <a:extLst>
                    <a:ext uri="{9D8B030D-6E8A-4147-A177-3AD203B41FA5}">
                      <a16:colId xmlns:a16="http://schemas.microsoft.com/office/drawing/2014/main" val="163177061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Ka Band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741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08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27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Bandwidth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513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Satellite Gain [</a:t>
                      </a:r>
                      <a:r>
                        <a:rPr lang="en-US" b="1" dirty="0" err="1"/>
                        <a:t>dBi</a:t>
                      </a:r>
                      <a:r>
                        <a:rPr lang="en-US" b="1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280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Terminal Gain [</a:t>
                      </a:r>
                      <a:r>
                        <a:rPr lang="en-US" b="1" dirty="0" err="1"/>
                        <a:t>dBi</a:t>
                      </a:r>
                      <a:r>
                        <a:rPr lang="en-US" b="1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9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TX Power [</a:t>
                      </a:r>
                      <a:r>
                        <a:rPr lang="en-US" b="1" dirty="0" err="1"/>
                        <a:t>mW</a:t>
                      </a:r>
                      <a:r>
                        <a:rPr lang="en-US" b="1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257367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BDAD8F99-DE6F-2EA6-86DC-73C6B326D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041" y="1732122"/>
            <a:ext cx="537077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6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2243C-E502-3EB5-A63A-2172179B1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358F-FB66-92F1-0862-0D6028B0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1FEEDD9E-60D3-B0BB-398D-45BA6B2391E3}"/>
              </a:ext>
            </a:extLst>
          </p:cNvPr>
          <p:cNvSpPr/>
          <p:nvPr/>
        </p:nvSpPr>
        <p:spPr>
          <a:xfrm>
            <a:off x="-2419350" y="3138354"/>
            <a:ext cx="1950834" cy="1771650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Sub-THz Software-Defined Radio (SDR) Implementation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BE60EDC7-C005-B29C-5162-91B97E1E4F0D}"/>
              </a:ext>
            </a:extLst>
          </p:cNvPr>
          <p:cNvSpPr/>
          <p:nvPr/>
        </p:nvSpPr>
        <p:spPr>
          <a:xfrm>
            <a:off x="-2419350" y="968879"/>
            <a:ext cx="2007984" cy="1553792"/>
          </a:xfrm>
          <a:prstGeom prst="snip1Rect">
            <a:avLst/>
          </a:prstGeom>
          <a:solidFill>
            <a:srgbClr val="4BC2BA"/>
          </a:solidFill>
          <a:ln>
            <a:solidFill>
              <a:srgbClr val="11443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Medium Access Channel (MAC) Protocol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369214-6160-0E4F-BB10-AE73A8B940B6}"/>
              </a:ext>
            </a:extLst>
          </p:cNvPr>
          <p:cNvSpPr/>
          <p:nvPr/>
        </p:nvSpPr>
        <p:spPr>
          <a:xfrm>
            <a:off x="-1676400" y="258407"/>
            <a:ext cx="482600" cy="4635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17FF0F-1FDB-CC26-946F-65C612CF8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47095">
            <a:off x="-1590308" y="361243"/>
            <a:ext cx="323116" cy="29263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72CE7D6-B777-57EC-9F63-201AFC6BF342}"/>
              </a:ext>
            </a:extLst>
          </p:cNvPr>
          <p:cNvSpPr/>
          <p:nvPr/>
        </p:nvSpPr>
        <p:spPr>
          <a:xfrm>
            <a:off x="-3981450" y="5371596"/>
            <a:ext cx="2787650" cy="10350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Digital / Analog </a:t>
            </a:r>
            <a:r>
              <a:rPr lang="en-US" sz="1400" b="1" u="sng" dirty="0"/>
              <a:t>Hybrid</a:t>
            </a:r>
            <a:r>
              <a:rPr lang="en-US" sz="1400" dirty="0"/>
              <a:t> Solution</a:t>
            </a:r>
          </a:p>
          <a:p>
            <a:pPr algn="ctr"/>
            <a:r>
              <a:rPr lang="en-US" sz="1400" dirty="0"/>
              <a:t>8/10/20 GHz Options </a:t>
            </a:r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7D971625-CA91-C12E-B0B5-B202822AB67B}"/>
              </a:ext>
            </a:extLst>
          </p:cNvPr>
          <p:cNvSpPr/>
          <p:nvPr/>
        </p:nvSpPr>
        <p:spPr>
          <a:xfrm>
            <a:off x="12367937" y="1936275"/>
            <a:ext cx="4587250" cy="853759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RF</a:t>
            </a:r>
            <a:r>
              <a:rPr lang="en-US" dirty="0"/>
              <a:t>SoC: ZU28DR GEN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52F7BD-FE65-24E2-70EF-B277D8CEBC8B}"/>
              </a:ext>
            </a:extLst>
          </p:cNvPr>
          <p:cNvSpPr/>
          <p:nvPr/>
        </p:nvSpPr>
        <p:spPr>
          <a:xfrm>
            <a:off x="12375558" y="279003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4BAFAA-E233-FDD0-29EF-6910A0444531}"/>
              </a:ext>
            </a:extLst>
          </p:cNvPr>
          <p:cNvSpPr/>
          <p:nvPr/>
        </p:nvSpPr>
        <p:spPr>
          <a:xfrm>
            <a:off x="14463583" y="279003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16-nm </a:t>
            </a:r>
            <a:r>
              <a:rPr lang="en-US" dirty="0" err="1">
                <a:solidFill>
                  <a:schemeClr val="tx1"/>
                </a:solidFill>
              </a:rPr>
              <a:t>FinFET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5B2B3B-5C79-EDA7-42B7-D368839B984B}"/>
              </a:ext>
            </a:extLst>
          </p:cNvPr>
          <p:cNvSpPr/>
          <p:nvPr/>
        </p:nvSpPr>
        <p:spPr>
          <a:xfrm>
            <a:off x="12375558" y="318516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BA2ACC-DE3E-A0C0-EFFC-2EE5E6D17535}"/>
              </a:ext>
            </a:extLst>
          </p:cNvPr>
          <p:cNvSpPr/>
          <p:nvPr/>
        </p:nvSpPr>
        <p:spPr>
          <a:xfrm>
            <a:off x="14463583" y="318515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DACs , 8 ADCs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0C99D1-62E8-15CC-9A9E-CB8707DCEA01}"/>
              </a:ext>
            </a:extLst>
          </p:cNvPr>
          <p:cNvSpPr/>
          <p:nvPr/>
        </p:nvSpPr>
        <p:spPr>
          <a:xfrm>
            <a:off x="12375558" y="358028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Alternative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39C038-8DF8-28A0-B244-BA0C17698B12}"/>
              </a:ext>
            </a:extLst>
          </p:cNvPr>
          <p:cNvSpPr/>
          <p:nvPr/>
        </p:nvSpPr>
        <p:spPr>
          <a:xfrm>
            <a:off x="14463583" y="358028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JESD to Ext.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F72F80C-AE4A-B475-92D5-C6D7B4831616}"/>
              </a:ext>
            </a:extLst>
          </p:cNvPr>
          <p:cNvSpPr/>
          <p:nvPr/>
        </p:nvSpPr>
        <p:spPr>
          <a:xfrm>
            <a:off x="14459766" y="397664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DSP{4K}, LUTS{930k}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4758DD-CBF3-E0D8-F1D1-D933A970921B}"/>
              </a:ext>
            </a:extLst>
          </p:cNvPr>
          <p:cNvSpPr/>
          <p:nvPr/>
        </p:nvSpPr>
        <p:spPr>
          <a:xfrm>
            <a:off x="12375558" y="437209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rocessing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ystem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EC38B6-82BE-865F-BFBE-FBF9DC55D188}"/>
              </a:ext>
            </a:extLst>
          </p:cNvPr>
          <p:cNvSpPr/>
          <p:nvPr/>
        </p:nvSpPr>
        <p:spPr>
          <a:xfrm>
            <a:off x="14463583" y="437208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A53, ARM R5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187AD1-DF3C-892E-DD65-7DF559A477AF}"/>
              </a:ext>
            </a:extLst>
          </p:cNvPr>
          <p:cNvSpPr/>
          <p:nvPr/>
        </p:nvSpPr>
        <p:spPr>
          <a:xfrm>
            <a:off x="12376447" y="4766896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856781-835F-904B-0E17-257B73F65E84}"/>
              </a:ext>
            </a:extLst>
          </p:cNvPr>
          <p:cNvSpPr/>
          <p:nvPr/>
        </p:nvSpPr>
        <p:spPr>
          <a:xfrm>
            <a:off x="14464472" y="476689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mmWave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C70808-729A-9D96-BC6D-15ABD81CA959}"/>
              </a:ext>
            </a:extLst>
          </p:cNvPr>
          <p:cNvSpPr/>
          <p:nvPr/>
        </p:nvSpPr>
        <p:spPr>
          <a:xfrm>
            <a:off x="12371097" y="3980399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rogrammable 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ogic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6CBC8B-C3D6-0218-921E-84D8E0F88598}"/>
              </a:ext>
            </a:extLst>
          </p:cNvPr>
          <p:cNvSpPr txBox="1"/>
          <p:nvPr/>
        </p:nvSpPr>
        <p:spPr>
          <a:xfrm>
            <a:off x="268104" y="1011078"/>
            <a:ext cx="1117304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fully capture network performance, latency needs to be computed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routing protocol needs to be programmed in the simulation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many options were available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Most routing protocols are proprietary (ex. Starlink)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base routing model was a simple </a:t>
            </a:r>
            <a:r>
              <a:rPr lang="en-US" b="1" dirty="0"/>
              <a:t>shortest first hop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first satellite is picked based on shortest distance to </a:t>
            </a:r>
            <a:r>
              <a:rPr lang="en-US" b="1" dirty="0"/>
              <a:t>source</a:t>
            </a:r>
            <a:r>
              <a:rPr lang="en-US" dirty="0"/>
              <a:t> ground 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last satellite is picked based on shortest distance to </a:t>
            </a:r>
            <a:r>
              <a:rPr lang="en-US" b="1" dirty="0"/>
              <a:t>target</a:t>
            </a:r>
            <a:r>
              <a:rPr lang="en-US" dirty="0"/>
              <a:t> ground 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hop needs to move in the direction towards destination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mega-constellations, there will be numerous options to pick in the cross-link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Methodologies: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Pick the shortest-range hop to maximize data-rate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Could lead to zig-zag pattern and not a “straight path” to destination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Pick the longest-range hop to minimize overall latency and route distance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Might reduce the MCS leading to a higher transmission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Select UL and DL Satellite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At each hop: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Conduct visibility test (SAT to SAT)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Conduct LB test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Select longest range hop in the direction of destination</a:t>
            </a:r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62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87CD7-6FF4-8458-40D5-22A388EF2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FD4E-A076-DAA8-64CE-735C29A4F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B1844E71-FC65-585E-74BA-8A57A9C5AF40}"/>
              </a:ext>
            </a:extLst>
          </p:cNvPr>
          <p:cNvSpPr/>
          <p:nvPr/>
        </p:nvSpPr>
        <p:spPr>
          <a:xfrm>
            <a:off x="-2419350" y="3138354"/>
            <a:ext cx="1950834" cy="1771650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Sub-THz Software-Defined Radio (SDR) Implementation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5AB02084-D7DA-31A0-8E4B-D3B5390310FA}"/>
              </a:ext>
            </a:extLst>
          </p:cNvPr>
          <p:cNvSpPr/>
          <p:nvPr/>
        </p:nvSpPr>
        <p:spPr>
          <a:xfrm>
            <a:off x="-2419350" y="968879"/>
            <a:ext cx="2007984" cy="1553792"/>
          </a:xfrm>
          <a:prstGeom prst="snip1Rect">
            <a:avLst/>
          </a:prstGeom>
          <a:solidFill>
            <a:srgbClr val="4BC2BA"/>
          </a:solidFill>
          <a:ln>
            <a:solidFill>
              <a:srgbClr val="11443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Medium Access Channel (MAC) Protocol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149AEA-D8A6-34C0-2CA0-B398FC491A6E}"/>
              </a:ext>
            </a:extLst>
          </p:cNvPr>
          <p:cNvSpPr/>
          <p:nvPr/>
        </p:nvSpPr>
        <p:spPr>
          <a:xfrm>
            <a:off x="-1676400" y="258407"/>
            <a:ext cx="482600" cy="4635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FD312E-D5F2-3C08-4EEB-31D03058F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47095">
            <a:off x="-1590308" y="361243"/>
            <a:ext cx="323116" cy="29263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7FCAC4-C1C0-B8E7-7822-31CA489F5CDF}"/>
              </a:ext>
            </a:extLst>
          </p:cNvPr>
          <p:cNvSpPr/>
          <p:nvPr/>
        </p:nvSpPr>
        <p:spPr>
          <a:xfrm>
            <a:off x="-3981450" y="5371596"/>
            <a:ext cx="2787650" cy="10350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Digital / Analog </a:t>
            </a:r>
            <a:r>
              <a:rPr lang="en-US" sz="1400" b="1" u="sng" dirty="0"/>
              <a:t>Hybrid</a:t>
            </a:r>
            <a:r>
              <a:rPr lang="en-US" sz="1400" dirty="0"/>
              <a:t> Solution</a:t>
            </a:r>
          </a:p>
          <a:p>
            <a:pPr algn="ctr"/>
            <a:r>
              <a:rPr lang="en-US" sz="1400" dirty="0"/>
              <a:t>8/10/20 GHz Options </a:t>
            </a:r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6A4D6BB8-1375-F2D9-0901-CB985DB13151}"/>
              </a:ext>
            </a:extLst>
          </p:cNvPr>
          <p:cNvSpPr/>
          <p:nvPr/>
        </p:nvSpPr>
        <p:spPr>
          <a:xfrm>
            <a:off x="12367937" y="1936275"/>
            <a:ext cx="4587250" cy="853759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RF</a:t>
            </a:r>
            <a:r>
              <a:rPr lang="en-US" dirty="0"/>
              <a:t>SoC: ZU28DR GEN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2B611D-752E-34F0-D1EB-0EE248519257}"/>
              </a:ext>
            </a:extLst>
          </p:cNvPr>
          <p:cNvSpPr/>
          <p:nvPr/>
        </p:nvSpPr>
        <p:spPr>
          <a:xfrm>
            <a:off x="12375558" y="279003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CE5B3A-3468-DE7C-D1DA-D3EC4E279467}"/>
              </a:ext>
            </a:extLst>
          </p:cNvPr>
          <p:cNvSpPr/>
          <p:nvPr/>
        </p:nvSpPr>
        <p:spPr>
          <a:xfrm>
            <a:off x="14463583" y="279003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16-nm </a:t>
            </a:r>
            <a:r>
              <a:rPr lang="en-US" dirty="0" err="1">
                <a:solidFill>
                  <a:schemeClr val="tx1"/>
                </a:solidFill>
              </a:rPr>
              <a:t>FinFET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DA955B-DE9C-01EF-211D-CA25F196AB6B}"/>
              </a:ext>
            </a:extLst>
          </p:cNvPr>
          <p:cNvSpPr/>
          <p:nvPr/>
        </p:nvSpPr>
        <p:spPr>
          <a:xfrm>
            <a:off x="12375558" y="318516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286BB46-416C-1D98-D88E-9F6379010836}"/>
              </a:ext>
            </a:extLst>
          </p:cNvPr>
          <p:cNvSpPr/>
          <p:nvPr/>
        </p:nvSpPr>
        <p:spPr>
          <a:xfrm>
            <a:off x="14463583" y="318515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DACs , 8 ADCs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AF2B2E7-C6E8-14DA-585B-EEB520FDC3C8}"/>
              </a:ext>
            </a:extLst>
          </p:cNvPr>
          <p:cNvSpPr/>
          <p:nvPr/>
        </p:nvSpPr>
        <p:spPr>
          <a:xfrm>
            <a:off x="12375558" y="358028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Alternative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61C76B-9C10-8729-D2A7-1F9CBF256AED}"/>
              </a:ext>
            </a:extLst>
          </p:cNvPr>
          <p:cNvSpPr/>
          <p:nvPr/>
        </p:nvSpPr>
        <p:spPr>
          <a:xfrm>
            <a:off x="14463583" y="358028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JESD to Ext.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133FB92-AA93-AA7A-3F80-6871375E0B6B}"/>
              </a:ext>
            </a:extLst>
          </p:cNvPr>
          <p:cNvSpPr/>
          <p:nvPr/>
        </p:nvSpPr>
        <p:spPr>
          <a:xfrm>
            <a:off x="14459766" y="397664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DSP{4K}, LUTS{930k}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96CDC5-A389-17FE-EEED-CB456CCACFD4}"/>
              </a:ext>
            </a:extLst>
          </p:cNvPr>
          <p:cNvSpPr/>
          <p:nvPr/>
        </p:nvSpPr>
        <p:spPr>
          <a:xfrm>
            <a:off x="12375558" y="437209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rocessing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ystem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62ABA1-3DBD-AF65-0A47-50FA04FF6881}"/>
              </a:ext>
            </a:extLst>
          </p:cNvPr>
          <p:cNvSpPr/>
          <p:nvPr/>
        </p:nvSpPr>
        <p:spPr>
          <a:xfrm>
            <a:off x="14463583" y="437208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A53, ARM R5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346C66-F7A3-408F-6F1F-037624987383}"/>
              </a:ext>
            </a:extLst>
          </p:cNvPr>
          <p:cNvSpPr/>
          <p:nvPr/>
        </p:nvSpPr>
        <p:spPr>
          <a:xfrm>
            <a:off x="12376447" y="4766896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6231BCE-F781-67B6-A5E0-3D0253BE5F30}"/>
              </a:ext>
            </a:extLst>
          </p:cNvPr>
          <p:cNvSpPr/>
          <p:nvPr/>
        </p:nvSpPr>
        <p:spPr>
          <a:xfrm>
            <a:off x="14464472" y="476689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mmWave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D5C6EF-3780-E53E-52EA-7483543D70DB}"/>
              </a:ext>
            </a:extLst>
          </p:cNvPr>
          <p:cNvSpPr/>
          <p:nvPr/>
        </p:nvSpPr>
        <p:spPr>
          <a:xfrm>
            <a:off x="12371097" y="3980399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rogrammable 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ogic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35277A-6A7B-B6B2-7ADC-366DD1AA634C}"/>
                  </a:ext>
                </a:extLst>
              </p:cNvPr>
              <p:cNvSpPr txBox="1"/>
              <p:nvPr/>
            </p:nvSpPr>
            <p:spPr>
              <a:xfrm>
                <a:off x="268104" y="1011078"/>
                <a:ext cx="11173047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Process: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Select UL and DL Satellite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At each hop: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dirty="0"/>
                  <a:t>Conduct visibility test (SAT to SAT)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dirty="0"/>
                  <a:t>Conduct LB test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Select longest range hop in the direction of destination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Assumptions: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TX &amp; RX Antennas are perfectly aligned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 blockages caused by other satellite or objects in space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Satellites maintain location during routing (avoids excessive computations)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 MAC overhead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Alternatives: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Brute Force: 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Compute all possible routes, and select the one with lowest latency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Very time consuming in mega-constellations.</a:t>
                </a: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35277A-6A7B-B6B2-7ADC-366DD1AA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04" y="1011078"/>
                <a:ext cx="11173047" cy="4801314"/>
              </a:xfrm>
              <a:prstGeom prst="rect">
                <a:avLst/>
              </a:prstGeom>
              <a:blipFill>
                <a:blip r:embed="rId4"/>
                <a:stretch>
                  <a:fillRect l="-341" t="-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850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3017-A824-D7D3-61AD-0EF9704F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7E67-7915-753D-9B94-EA3F4186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4332C26C-9C93-55D3-D9B0-C3264E503327}"/>
              </a:ext>
            </a:extLst>
          </p:cNvPr>
          <p:cNvSpPr/>
          <p:nvPr/>
        </p:nvSpPr>
        <p:spPr>
          <a:xfrm>
            <a:off x="-2419350" y="3138354"/>
            <a:ext cx="1950834" cy="1771650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Sub-THz Software-Defined Radio (SDR) Implementation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F4679368-2E3C-D3EA-F5FF-EF70B1C5BC73}"/>
              </a:ext>
            </a:extLst>
          </p:cNvPr>
          <p:cNvSpPr/>
          <p:nvPr/>
        </p:nvSpPr>
        <p:spPr>
          <a:xfrm>
            <a:off x="-2419350" y="968879"/>
            <a:ext cx="2007984" cy="1553792"/>
          </a:xfrm>
          <a:prstGeom prst="snip1Rect">
            <a:avLst/>
          </a:prstGeom>
          <a:solidFill>
            <a:srgbClr val="4BC2BA"/>
          </a:solidFill>
          <a:ln>
            <a:solidFill>
              <a:srgbClr val="11443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Medium Access Channel (MAC) Protocol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DE3D6E-BCA4-7065-D43E-CFE97F92A424}"/>
              </a:ext>
            </a:extLst>
          </p:cNvPr>
          <p:cNvSpPr/>
          <p:nvPr/>
        </p:nvSpPr>
        <p:spPr>
          <a:xfrm>
            <a:off x="-1676400" y="258407"/>
            <a:ext cx="482600" cy="4635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2BB863-18E2-F9F6-A95E-264CDDCC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47095">
            <a:off x="-1590308" y="361243"/>
            <a:ext cx="323116" cy="29263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BF0518-A492-DCB7-E59E-F477A2DEE9AA}"/>
              </a:ext>
            </a:extLst>
          </p:cNvPr>
          <p:cNvSpPr/>
          <p:nvPr/>
        </p:nvSpPr>
        <p:spPr>
          <a:xfrm>
            <a:off x="-3981450" y="5371596"/>
            <a:ext cx="2787650" cy="10350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Digital / Analog </a:t>
            </a:r>
            <a:r>
              <a:rPr lang="en-US" sz="1400" b="1" u="sng" dirty="0"/>
              <a:t>Hybrid</a:t>
            </a:r>
            <a:r>
              <a:rPr lang="en-US" sz="1400" dirty="0"/>
              <a:t> Solution</a:t>
            </a:r>
          </a:p>
          <a:p>
            <a:pPr algn="ctr"/>
            <a:r>
              <a:rPr lang="en-US" sz="1400" dirty="0"/>
              <a:t>8/10/20 GHz Options </a:t>
            </a:r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84C1AE3A-AFF6-AFD1-3496-C067DB9904D9}"/>
              </a:ext>
            </a:extLst>
          </p:cNvPr>
          <p:cNvSpPr/>
          <p:nvPr/>
        </p:nvSpPr>
        <p:spPr>
          <a:xfrm>
            <a:off x="12367937" y="1936275"/>
            <a:ext cx="4587250" cy="853759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RF</a:t>
            </a:r>
            <a:r>
              <a:rPr lang="en-US" dirty="0"/>
              <a:t>SoC: ZU28DR GEN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E77B29-8409-C887-2362-B04D0F2F0463}"/>
              </a:ext>
            </a:extLst>
          </p:cNvPr>
          <p:cNvSpPr/>
          <p:nvPr/>
        </p:nvSpPr>
        <p:spPr>
          <a:xfrm>
            <a:off x="12375558" y="279003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62DE10-18A6-56B2-DF20-885B3F8E4725}"/>
              </a:ext>
            </a:extLst>
          </p:cNvPr>
          <p:cNvSpPr/>
          <p:nvPr/>
        </p:nvSpPr>
        <p:spPr>
          <a:xfrm>
            <a:off x="14463583" y="279003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16-nm </a:t>
            </a:r>
            <a:r>
              <a:rPr lang="en-US" dirty="0" err="1">
                <a:solidFill>
                  <a:schemeClr val="tx1"/>
                </a:solidFill>
              </a:rPr>
              <a:t>FinFET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B7E504-E106-AD94-536C-06F0F5C2E973}"/>
              </a:ext>
            </a:extLst>
          </p:cNvPr>
          <p:cNvSpPr/>
          <p:nvPr/>
        </p:nvSpPr>
        <p:spPr>
          <a:xfrm>
            <a:off x="12375558" y="318516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9C7818-1421-41BD-935A-484906279F69}"/>
              </a:ext>
            </a:extLst>
          </p:cNvPr>
          <p:cNvSpPr/>
          <p:nvPr/>
        </p:nvSpPr>
        <p:spPr>
          <a:xfrm>
            <a:off x="14463583" y="318515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DACs , 8 ADCs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06A97C-EE61-A511-2699-B4A2E0FCC120}"/>
              </a:ext>
            </a:extLst>
          </p:cNvPr>
          <p:cNvSpPr/>
          <p:nvPr/>
        </p:nvSpPr>
        <p:spPr>
          <a:xfrm>
            <a:off x="12375558" y="358028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Alternative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6CEB92-9BFB-1B41-28FF-05C7BB6321DE}"/>
              </a:ext>
            </a:extLst>
          </p:cNvPr>
          <p:cNvSpPr/>
          <p:nvPr/>
        </p:nvSpPr>
        <p:spPr>
          <a:xfrm>
            <a:off x="14463583" y="358028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JESD to Ext.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FADE5A-4386-D17B-311C-4A1140D75621}"/>
              </a:ext>
            </a:extLst>
          </p:cNvPr>
          <p:cNvSpPr/>
          <p:nvPr/>
        </p:nvSpPr>
        <p:spPr>
          <a:xfrm>
            <a:off x="14459766" y="397664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DSP{4K}, LUTS{930k}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F897562-5D59-DB3D-F6CF-8DCD0D91B04F}"/>
              </a:ext>
            </a:extLst>
          </p:cNvPr>
          <p:cNvSpPr/>
          <p:nvPr/>
        </p:nvSpPr>
        <p:spPr>
          <a:xfrm>
            <a:off x="12375558" y="437209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rocessing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ystem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D9E35D-76D5-6D99-9851-E270DF776B29}"/>
              </a:ext>
            </a:extLst>
          </p:cNvPr>
          <p:cNvSpPr/>
          <p:nvPr/>
        </p:nvSpPr>
        <p:spPr>
          <a:xfrm>
            <a:off x="14463583" y="437208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A53, ARM R5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66A7FA9-1325-E67D-93E4-0673CB84F2F3}"/>
              </a:ext>
            </a:extLst>
          </p:cNvPr>
          <p:cNvSpPr/>
          <p:nvPr/>
        </p:nvSpPr>
        <p:spPr>
          <a:xfrm>
            <a:off x="12376447" y="4766896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C6E40B-B79C-2E79-71DC-E91851E027E2}"/>
              </a:ext>
            </a:extLst>
          </p:cNvPr>
          <p:cNvSpPr/>
          <p:nvPr/>
        </p:nvSpPr>
        <p:spPr>
          <a:xfrm>
            <a:off x="14464472" y="476689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mmWave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E63AC14-DFA0-123A-2A1B-24C1D0A47588}"/>
              </a:ext>
            </a:extLst>
          </p:cNvPr>
          <p:cNvSpPr/>
          <p:nvPr/>
        </p:nvSpPr>
        <p:spPr>
          <a:xfrm>
            <a:off x="12371097" y="3980399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rogrammable 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ogic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A1490-6B69-FDA3-0AE8-24A0C0C838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401"/>
          <a:stretch>
            <a:fillRect/>
          </a:stretch>
        </p:blipFill>
        <p:spPr>
          <a:xfrm>
            <a:off x="1987240" y="1264361"/>
            <a:ext cx="7867791" cy="4236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860D1-EE52-FD8A-ABD5-2F25C2C52201}"/>
              </a:ext>
            </a:extLst>
          </p:cNvPr>
          <p:cNvSpPr txBox="1"/>
          <p:nvPr/>
        </p:nvSpPr>
        <p:spPr>
          <a:xfrm>
            <a:off x="2151775" y="5593639"/>
            <a:ext cx="75387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Mega-Constellation: 3-Hop Relay (29.6ms latency)</a:t>
            </a:r>
          </a:p>
        </p:txBody>
      </p:sp>
    </p:spTree>
    <p:extLst>
      <p:ext uri="{BB962C8B-B14F-4D97-AF65-F5344CB8AC3E}">
        <p14:creationId xmlns:p14="http://schemas.microsoft.com/office/powerpoint/2010/main" val="2036454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BBFAA-0574-4DEE-3325-00617C98B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E9141-0E0B-9352-1A7E-928DF907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2D89AB41-E716-6F5E-C206-9519D7041F60}"/>
              </a:ext>
            </a:extLst>
          </p:cNvPr>
          <p:cNvSpPr/>
          <p:nvPr/>
        </p:nvSpPr>
        <p:spPr>
          <a:xfrm>
            <a:off x="-2419350" y="3138354"/>
            <a:ext cx="1950834" cy="1771650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Sub-THz Software-Defined Radio (SDR) Implementation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A1FB556A-1F60-12BC-6F47-FC0A71AE57F5}"/>
              </a:ext>
            </a:extLst>
          </p:cNvPr>
          <p:cNvSpPr/>
          <p:nvPr/>
        </p:nvSpPr>
        <p:spPr>
          <a:xfrm>
            <a:off x="-2419350" y="968879"/>
            <a:ext cx="2007984" cy="1553792"/>
          </a:xfrm>
          <a:prstGeom prst="snip1Rect">
            <a:avLst/>
          </a:prstGeom>
          <a:solidFill>
            <a:srgbClr val="4BC2BA"/>
          </a:solidFill>
          <a:ln>
            <a:solidFill>
              <a:srgbClr val="11443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Medium Access Channel (MAC) Protocol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EA5ABD-3668-58C0-00FD-DEDC3C858E63}"/>
              </a:ext>
            </a:extLst>
          </p:cNvPr>
          <p:cNvSpPr/>
          <p:nvPr/>
        </p:nvSpPr>
        <p:spPr>
          <a:xfrm>
            <a:off x="-1676400" y="258407"/>
            <a:ext cx="482600" cy="4635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A60D04-F17F-A696-E4DF-F5845B8B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47095">
            <a:off x="-1590308" y="361243"/>
            <a:ext cx="323116" cy="29263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3AA3DE-4311-01AB-1D1A-71B92A274C6C}"/>
              </a:ext>
            </a:extLst>
          </p:cNvPr>
          <p:cNvSpPr/>
          <p:nvPr/>
        </p:nvSpPr>
        <p:spPr>
          <a:xfrm>
            <a:off x="-3981450" y="5371596"/>
            <a:ext cx="2787650" cy="10350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Digital / Analog </a:t>
            </a:r>
            <a:r>
              <a:rPr lang="en-US" sz="1400" b="1" u="sng" dirty="0"/>
              <a:t>Hybrid</a:t>
            </a:r>
            <a:r>
              <a:rPr lang="en-US" sz="1400" dirty="0"/>
              <a:t> Solution</a:t>
            </a:r>
          </a:p>
          <a:p>
            <a:pPr algn="ctr"/>
            <a:r>
              <a:rPr lang="en-US" sz="1400" dirty="0"/>
              <a:t>8/10/20 GHz Options </a:t>
            </a:r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383F97E2-1F82-022E-A7F4-F1115EA5373F}"/>
              </a:ext>
            </a:extLst>
          </p:cNvPr>
          <p:cNvSpPr/>
          <p:nvPr/>
        </p:nvSpPr>
        <p:spPr>
          <a:xfrm>
            <a:off x="12367937" y="1936275"/>
            <a:ext cx="4587250" cy="853759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RF</a:t>
            </a:r>
            <a:r>
              <a:rPr lang="en-US" dirty="0"/>
              <a:t>SoC: ZU28DR GEN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6A995-66CE-B4F5-1E16-43E5A0AEE52E}"/>
              </a:ext>
            </a:extLst>
          </p:cNvPr>
          <p:cNvSpPr/>
          <p:nvPr/>
        </p:nvSpPr>
        <p:spPr>
          <a:xfrm>
            <a:off x="12375558" y="279003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A25145-25D5-71A0-9450-5B4139C3FC38}"/>
              </a:ext>
            </a:extLst>
          </p:cNvPr>
          <p:cNvSpPr/>
          <p:nvPr/>
        </p:nvSpPr>
        <p:spPr>
          <a:xfrm>
            <a:off x="14463583" y="279003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16-nm </a:t>
            </a:r>
            <a:r>
              <a:rPr lang="en-US" dirty="0" err="1">
                <a:solidFill>
                  <a:schemeClr val="tx1"/>
                </a:solidFill>
              </a:rPr>
              <a:t>FinFET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36EE7BD-26D1-9027-40EE-3672772EC262}"/>
              </a:ext>
            </a:extLst>
          </p:cNvPr>
          <p:cNvSpPr/>
          <p:nvPr/>
        </p:nvSpPr>
        <p:spPr>
          <a:xfrm>
            <a:off x="12375558" y="318516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13B92C-0FD2-7377-8E25-131D65765F6B}"/>
              </a:ext>
            </a:extLst>
          </p:cNvPr>
          <p:cNvSpPr/>
          <p:nvPr/>
        </p:nvSpPr>
        <p:spPr>
          <a:xfrm>
            <a:off x="14463583" y="318515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DACs , 8 ADCs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FE0589-2C18-4CA0-BAB3-42E08590C37F}"/>
              </a:ext>
            </a:extLst>
          </p:cNvPr>
          <p:cNvSpPr/>
          <p:nvPr/>
        </p:nvSpPr>
        <p:spPr>
          <a:xfrm>
            <a:off x="12375558" y="358028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Alternative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3CD0E7-B9CF-68D2-42CF-BEAA6D3BE769}"/>
              </a:ext>
            </a:extLst>
          </p:cNvPr>
          <p:cNvSpPr/>
          <p:nvPr/>
        </p:nvSpPr>
        <p:spPr>
          <a:xfrm>
            <a:off x="14463583" y="358028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JESD to Ext.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1C34C94-29AD-7508-5403-83A84970C2E6}"/>
              </a:ext>
            </a:extLst>
          </p:cNvPr>
          <p:cNvSpPr/>
          <p:nvPr/>
        </p:nvSpPr>
        <p:spPr>
          <a:xfrm>
            <a:off x="14459766" y="397664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DSP{4K}, LUTS{930k}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E3466DB-87CE-9AB0-328C-A28480A05F24}"/>
              </a:ext>
            </a:extLst>
          </p:cNvPr>
          <p:cNvSpPr/>
          <p:nvPr/>
        </p:nvSpPr>
        <p:spPr>
          <a:xfrm>
            <a:off x="12375558" y="437209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rocessing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ystem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54DBBD-AA23-88E6-135C-426123108120}"/>
              </a:ext>
            </a:extLst>
          </p:cNvPr>
          <p:cNvSpPr/>
          <p:nvPr/>
        </p:nvSpPr>
        <p:spPr>
          <a:xfrm>
            <a:off x="14463583" y="437208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A53, ARM R5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AFB1942-6B9A-91E3-6918-60E18CB5CA46}"/>
              </a:ext>
            </a:extLst>
          </p:cNvPr>
          <p:cNvSpPr/>
          <p:nvPr/>
        </p:nvSpPr>
        <p:spPr>
          <a:xfrm>
            <a:off x="12376447" y="4766896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1398321-6551-2A9A-A0A1-C6896426E168}"/>
              </a:ext>
            </a:extLst>
          </p:cNvPr>
          <p:cNvSpPr/>
          <p:nvPr/>
        </p:nvSpPr>
        <p:spPr>
          <a:xfrm>
            <a:off x="14464472" y="476689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mmWave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062F14-7AAD-BB65-7ACE-84BCA5C683A0}"/>
              </a:ext>
            </a:extLst>
          </p:cNvPr>
          <p:cNvSpPr/>
          <p:nvPr/>
        </p:nvSpPr>
        <p:spPr>
          <a:xfrm>
            <a:off x="12371097" y="3980399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rogrammable 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ogic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C4A33-47F8-CF5F-E115-23C6A17C0165}"/>
              </a:ext>
            </a:extLst>
          </p:cNvPr>
          <p:cNvSpPr txBox="1"/>
          <p:nvPr/>
        </p:nvSpPr>
        <p:spPr>
          <a:xfrm>
            <a:off x="2151775" y="5593639"/>
            <a:ext cx="75387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 Satellites: 3-Hop Relay (52.3 </a:t>
            </a:r>
            <a:r>
              <a:rPr lang="en-US" dirty="0" err="1"/>
              <a:t>ms</a:t>
            </a:r>
            <a:r>
              <a:rPr lang="en-US" dirty="0"/>
              <a:t> latency)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5789A-2053-BCFA-26B7-C5D1C84CE2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200"/>
          <a:stretch>
            <a:fillRect/>
          </a:stretch>
        </p:blipFill>
        <p:spPr>
          <a:xfrm>
            <a:off x="1767092" y="1363783"/>
            <a:ext cx="8495256" cy="42298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0257E6-92AC-5FE8-42C0-2E47EC8C1BF0}"/>
              </a:ext>
            </a:extLst>
          </p:cNvPr>
          <p:cNvSpPr/>
          <p:nvPr/>
        </p:nvSpPr>
        <p:spPr>
          <a:xfrm>
            <a:off x="7518400" y="1198880"/>
            <a:ext cx="2428240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B23A3B-87FF-7630-A783-E1E20777668B}"/>
              </a:ext>
            </a:extLst>
          </p:cNvPr>
          <p:cNvSpPr/>
          <p:nvPr/>
        </p:nvSpPr>
        <p:spPr>
          <a:xfrm rot="16200000">
            <a:off x="8716417" y="1958900"/>
            <a:ext cx="2428240" cy="845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7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58392-6E58-9A1A-BDA2-EFB7F2F2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7695E-E622-AA82-67A6-C9F3571F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Ecosystem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D269FCA2-013B-67A9-A332-AA4B21C1C784}"/>
              </a:ext>
            </a:extLst>
          </p:cNvPr>
          <p:cNvSpPr/>
          <p:nvPr/>
        </p:nvSpPr>
        <p:spPr>
          <a:xfrm>
            <a:off x="-2419350" y="3138354"/>
            <a:ext cx="1950834" cy="1771650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Sub-THz Software-Defined Radio (SDR) Implementation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74C658ED-7468-D82D-0310-DD15314E51A6}"/>
              </a:ext>
            </a:extLst>
          </p:cNvPr>
          <p:cNvSpPr/>
          <p:nvPr/>
        </p:nvSpPr>
        <p:spPr>
          <a:xfrm>
            <a:off x="-2419350" y="968879"/>
            <a:ext cx="2007984" cy="1553792"/>
          </a:xfrm>
          <a:prstGeom prst="snip1Rect">
            <a:avLst/>
          </a:prstGeom>
          <a:solidFill>
            <a:srgbClr val="4BC2BA"/>
          </a:solidFill>
          <a:ln>
            <a:solidFill>
              <a:srgbClr val="11443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Medium Access Channel (MAC) Protocol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3ACBF5-1422-D704-4F94-BAF7A60B7806}"/>
              </a:ext>
            </a:extLst>
          </p:cNvPr>
          <p:cNvSpPr/>
          <p:nvPr/>
        </p:nvSpPr>
        <p:spPr>
          <a:xfrm>
            <a:off x="-1676400" y="258407"/>
            <a:ext cx="482600" cy="4635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F8468F-B23D-4427-E4CC-36FD0DA78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47095">
            <a:off x="-1590308" y="361243"/>
            <a:ext cx="323116" cy="29263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39C37D3-5056-3DB7-678E-E6D820977FEF}"/>
              </a:ext>
            </a:extLst>
          </p:cNvPr>
          <p:cNvSpPr/>
          <p:nvPr/>
        </p:nvSpPr>
        <p:spPr>
          <a:xfrm>
            <a:off x="-3981450" y="5371596"/>
            <a:ext cx="2787650" cy="10350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Digital / Analog </a:t>
            </a:r>
            <a:r>
              <a:rPr lang="en-US" sz="1400" b="1" u="sng" dirty="0"/>
              <a:t>Hybrid</a:t>
            </a:r>
            <a:r>
              <a:rPr lang="en-US" sz="1400" dirty="0"/>
              <a:t> Solution</a:t>
            </a:r>
          </a:p>
          <a:p>
            <a:pPr algn="ctr"/>
            <a:r>
              <a:rPr lang="en-US" sz="1400" dirty="0"/>
              <a:t>8/10/20 GHz Options </a:t>
            </a:r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31F56F60-0E18-15F7-D824-3BAAA0C33EC6}"/>
              </a:ext>
            </a:extLst>
          </p:cNvPr>
          <p:cNvSpPr/>
          <p:nvPr/>
        </p:nvSpPr>
        <p:spPr>
          <a:xfrm>
            <a:off x="12367937" y="1936275"/>
            <a:ext cx="4587250" cy="853759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RF</a:t>
            </a:r>
            <a:r>
              <a:rPr lang="en-US" dirty="0"/>
              <a:t>SoC: ZU28DR GEN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E83E0F7-AFB7-70F4-E6C6-7CF565FB53CB}"/>
              </a:ext>
            </a:extLst>
          </p:cNvPr>
          <p:cNvSpPr/>
          <p:nvPr/>
        </p:nvSpPr>
        <p:spPr>
          <a:xfrm>
            <a:off x="12375558" y="279003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2DA2FE-971F-08B3-7C61-51C56FF537BB}"/>
              </a:ext>
            </a:extLst>
          </p:cNvPr>
          <p:cNvSpPr/>
          <p:nvPr/>
        </p:nvSpPr>
        <p:spPr>
          <a:xfrm>
            <a:off x="14463583" y="279003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16-nm </a:t>
            </a:r>
            <a:r>
              <a:rPr lang="en-US" dirty="0" err="1">
                <a:solidFill>
                  <a:schemeClr val="tx1"/>
                </a:solidFill>
              </a:rPr>
              <a:t>FinFET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FE16EF-C064-AF82-A84E-FAEABCEE2693}"/>
              </a:ext>
            </a:extLst>
          </p:cNvPr>
          <p:cNvSpPr/>
          <p:nvPr/>
        </p:nvSpPr>
        <p:spPr>
          <a:xfrm>
            <a:off x="12375558" y="318516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30237E-07EA-BBF3-ED00-0F1F53C798A5}"/>
              </a:ext>
            </a:extLst>
          </p:cNvPr>
          <p:cNvSpPr/>
          <p:nvPr/>
        </p:nvSpPr>
        <p:spPr>
          <a:xfrm>
            <a:off x="14463583" y="318515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DACs , 8 ADCs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C13696-3233-9A80-D73D-CA172FF5485D}"/>
              </a:ext>
            </a:extLst>
          </p:cNvPr>
          <p:cNvSpPr/>
          <p:nvPr/>
        </p:nvSpPr>
        <p:spPr>
          <a:xfrm>
            <a:off x="12375558" y="358028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Alternative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C4DC90-D1D2-B830-DF87-BF0BAC267931}"/>
              </a:ext>
            </a:extLst>
          </p:cNvPr>
          <p:cNvSpPr/>
          <p:nvPr/>
        </p:nvSpPr>
        <p:spPr>
          <a:xfrm>
            <a:off x="14463583" y="358028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JESD to Ext.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E87A71-8EBD-660F-EFF1-FE3ADD0A845C}"/>
              </a:ext>
            </a:extLst>
          </p:cNvPr>
          <p:cNvSpPr/>
          <p:nvPr/>
        </p:nvSpPr>
        <p:spPr>
          <a:xfrm>
            <a:off x="14459766" y="397664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DSP{4K}, LUTS{930k}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A5DBB1-B4F5-5510-D4F7-28717B5BCD54}"/>
              </a:ext>
            </a:extLst>
          </p:cNvPr>
          <p:cNvSpPr/>
          <p:nvPr/>
        </p:nvSpPr>
        <p:spPr>
          <a:xfrm>
            <a:off x="12375558" y="437209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rocessing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ystem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CB65BE-8AF9-8C06-BBAE-5C55D12C52AF}"/>
              </a:ext>
            </a:extLst>
          </p:cNvPr>
          <p:cNvSpPr/>
          <p:nvPr/>
        </p:nvSpPr>
        <p:spPr>
          <a:xfrm>
            <a:off x="14463583" y="437208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A53, ARM R5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476D02-9D63-8978-2817-07D4192CDDD8}"/>
              </a:ext>
            </a:extLst>
          </p:cNvPr>
          <p:cNvSpPr/>
          <p:nvPr/>
        </p:nvSpPr>
        <p:spPr>
          <a:xfrm>
            <a:off x="12376447" y="4766896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D043B5-1CE9-475C-9EC9-9FA1AAFFC025}"/>
              </a:ext>
            </a:extLst>
          </p:cNvPr>
          <p:cNvSpPr/>
          <p:nvPr/>
        </p:nvSpPr>
        <p:spPr>
          <a:xfrm>
            <a:off x="14464472" y="476689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mmWave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C8A687E-7641-E21E-471D-62E48F59748C}"/>
              </a:ext>
            </a:extLst>
          </p:cNvPr>
          <p:cNvSpPr/>
          <p:nvPr/>
        </p:nvSpPr>
        <p:spPr>
          <a:xfrm>
            <a:off x="12371097" y="3980399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rogrammable 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ogic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F8EEB6-8CBA-8E89-C742-A59E22612A1C}"/>
              </a:ext>
            </a:extLst>
          </p:cNvPr>
          <p:cNvSpPr/>
          <p:nvPr/>
        </p:nvSpPr>
        <p:spPr>
          <a:xfrm>
            <a:off x="7518400" y="1198880"/>
            <a:ext cx="2428240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755D15-997D-73F8-F4AB-73B8C63D1E3A}"/>
              </a:ext>
            </a:extLst>
          </p:cNvPr>
          <p:cNvSpPr/>
          <p:nvPr/>
        </p:nvSpPr>
        <p:spPr>
          <a:xfrm rot="16200000">
            <a:off x="8716417" y="1958900"/>
            <a:ext cx="2428240" cy="845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5EBDD2-C1B0-55CF-6A2C-7A66D97AB271}"/>
              </a:ext>
            </a:extLst>
          </p:cNvPr>
          <p:cNvSpPr txBox="1"/>
          <p:nvPr/>
        </p:nvSpPr>
        <p:spPr>
          <a:xfrm>
            <a:off x="264160" y="1290320"/>
            <a:ext cx="8837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compare THz and KA performance, we ran a simulation: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Transmission times are modeled as Poisson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Simulation time duration is set to 4 hours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source and destination ground stations are picked at random from a list of 11 cities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Ex: Fresno-California, Raleigh-North Carolina, Moscow-Russia, Izmir-Turkey, Nairobi-Kenya, …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elevation of these cities are taken into account during the path-loss calculation.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Satellites: ~4000 [custom built constellations – supported by simulator]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Satellite Altitude: 300km</a:t>
            </a:r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05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9BF74-5A2B-01B2-AA6F-19903B3DF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160B7-39EB-46EA-392B-FE2BF276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KA Band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9B0307B1-AA37-4FDD-8403-39B47B7C3F7F}"/>
              </a:ext>
            </a:extLst>
          </p:cNvPr>
          <p:cNvSpPr/>
          <p:nvPr/>
        </p:nvSpPr>
        <p:spPr>
          <a:xfrm>
            <a:off x="-2419350" y="3138354"/>
            <a:ext cx="1950834" cy="1771650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Sub-THz Software-Defined Radio (SDR) Implementation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34B6E63A-BAC7-8A7F-66E6-0DFA59345412}"/>
              </a:ext>
            </a:extLst>
          </p:cNvPr>
          <p:cNvSpPr/>
          <p:nvPr/>
        </p:nvSpPr>
        <p:spPr>
          <a:xfrm>
            <a:off x="-2419350" y="968879"/>
            <a:ext cx="2007984" cy="1553792"/>
          </a:xfrm>
          <a:prstGeom prst="snip1Rect">
            <a:avLst/>
          </a:prstGeom>
          <a:solidFill>
            <a:srgbClr val="4BC2BA"/>
          </a:solidFill>
          <a:ln>
            <a:solidFill>
              <a:srgbClr val="11443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Medium Access Channel (MAC) Protocol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BBB3CD-8F11-7660-5CD7-08B92529B59B}"/>
              </a:ext>
            </a:extLst>
          </p:cNvPr>
          <p:cNvSpPr/>
          <p:nvPr/>
        </p:nvSpPr>
        <p:spPr>
          <a:xfrm>
            <a:off x="-1676400" y="258407"/>
            <a:ext cx="482600" cy="4635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6AE250-60FC-AB2F-232A-C83E1E9FE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47095">
            <a:off x="-1590308" y="361243"/>
            <a:ext cx="323116" cy="29263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72D1BEC-6D14-6766-B3DB-83E510574F68}"/>
              </a:ext>
            </a:extLst>
          </p:cNvPr>
          <p:cNvSpPr/>
          <p:nvPr/>
        </p:nvSpPr>
        <p:spPr>
          <a:xfrm>
            <a:off x="-3981450" y="5371596"/>
            <a:ext cx="2787650" cy="10350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Digital / Analog </a:t>
            </a:r>
            <a:r>
              <a:rPr lang="en-US" sz="1400" b="1" u="sng" dirty="0"/>
              <a:t>Hybrid</a:t>
            </a:r>
            <a:r>
              <a:rPr lang="en-US" sz="1400" dirty="0"/>
              <a:t> Solution</a:t>
            </a:r>
          </a:p>
          <a:p>
            <a:pPr algn="ctr"/>
            <a:r>
              <a:rPr lang="en-US" sz="1400" dirty="0"/>
              <a:t>8/10/20 GHz Options </a:t>
            </a:r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AAD34CF7-71CC-30BA-7F10-8BAB2769AEF9}"/>
              </a:ext>
            </a:extLst>
          </p:cNvPr>
          <p:cNvSpPr/>
          <p:nvPr/>
        </p:nvSpPr>
        <p:spPr>
          <a:xfrm>
            <a:off x="12367937" y="1936275"/>
            <a:ext cx="4587250" cy="853759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RF</a:t>
            </a:r>
            <a:r>
              <a:rPr lang="en-US" dirty="0"/>
              <a:t>SoC: ZU28DR GEN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25555-4E85-EFB1-B569-4E4E10CB676E}"/>
              </a:ext>
            </a:extLst>
          </p:cNvPr>
          <p:cNvSpPr/>
          <p:nvPr/>
        </p:nvSpPr>
        <p:spPr>
          <a:xfrm>
            <a:off x="12375558" y="279003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6203E-B0E8-9604-DA98-FAAE9854FF05}"/>
              </a:ext>
            </a:extLst>
          </p:cNvPr>
          <p:cNvSpPr/>
          <p:nvPr/>
        </p:nvSpPr>
        <p:spPr>
          <a:xfrm>
            <a:off x="14463583" y="279003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16-nm </a:t>
            </a:r>
            <a:r>
              <a:rPr lang="en-US" dirty="0" err="1">
                <a:solidFill>
                  <a:schemeClr val="tx1"/>
                </a:solidFill>
              </a:rPr>
              <a:t>FinFET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E93C76-CD98-25BE-61CA-26515A04FDB3}"/>
              </a:ext>
            </a:extLst>
          </p:cNvPr>
          <p:cNvSpPr/>
          <p:nvPr/>
        </p:nvSpPr>
        <p:spPr>
          <a:xfrm>
            <a:off x="12375558" y="318516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00EEC1-DDEE-46C0-D26E-D33AE63C8D1D}"/>
              </a:ext>
            </a:extLst>
          </p:cNvPr>
          <p:cNvSpPr/>
          <p:nvPr/>
        </p:nvSpPr>
        <p:spPr>
          <a:xfrm>
            <a:off x="14463583" y="318515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DACs , 8 ADCs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93BFA4-100E-9199-A46B-3B463561815C}"/>
              </a:ext>
            </a:extLst>
          </p:cNvPr>
          <p:cNvSpPr/>
          <p:nvPr/>
        </p:nvSpPr>
        <p:spPr>
          <a:xfrm>
            <a:off x="12375558" y="358028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Alternative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5B5089-70E4-1AC7-0833-74932E701611}"/>
              </a:ext>
            </a:extLst>
          </p:cNvPr>
          <p:cNvSpPr/>
          <p:nvPr/>
        </p:nvSpPr>
        <p:spPr>
          <a:xfrm>
            <a:off x="14463583" y="358028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JESD to Ext.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19E212-D221-5578-1069-CA33DBACC8D9}"/>
              </a:ext>
            </a:extLst>
          </p:cNvPr>
          <p:cNvSpPr/>
          <p:nvPr/>
        </p:nvSpPr>
        <p:spPr>
          <a:xfrm>
            <a:off x="14459766" y="397664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DSP{4K}, LUTS{930k}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E9FA0E-6B58-57D4-0FFB-BB3E43AAA2D4}"/>
              </a:ext>
            </a:extLst>
          </p:cNvPr>
          <p:cNvSpPr/>
          <p:nvPr/>
        </p:nvSpPr>
        <p:spPr>
          <a:xfrm>
            <a:off x="12375558" y="437209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rocessing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ystem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E0E3632-1ECB-8E2F-EDBE-28E18E23549F}"/>
              </a:ext>
            </a:extLst>
          </p:cNvPr>
          <p:cNvSpPr/>
          <p:nvPr/>
        </p:nvSpPr>
        <p:spPr>
          <a:xfrm>
            <a:off x="14463583" y="437208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A53, ARM R5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6AFF96F-0D86-9830-4339-2D4C6A2C84E9}"/>
              </a:ext>
            </a:extLst>
          </p:cNvPr>
          <p:cNvSpPr/>
          <p:nvPr/>
        </p:nvSpPr>
        <p:spPr>
          <a:xfrm>
            <a:off x="12376447" y="4766896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62D5F1-F2E1-208F-D56F-94F43E08E673}"/>
              </a:ext>
            </a:extLst>
          </p:cNvPr>
          <p:cNvSpPr/>
          <p:nvPr/>
        </p:nvSpPr>
        <p:spPr>
          <a:xfrm>
            <a:off x="14464472" y="476689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mmWave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9B5DDFB-2E59-C6AC-2CA9-001DEEF05289}"/>
              </a:ext>
            </a:extLst>
          </p:cNvPr>
          <p:cNvSpPr/>
          <p:nvPr/>
        </p:nvSpPr>
        <p:spPr>
          <a:xfrm>
            <a:off x="12371097" y="3980399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rogrammable 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ogic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661D12-DEAC-86ED-19D6-37683B8F3A4C}"/>
              </a:ext>
            </a:extLst>
          </p:cNvPr>
          <p:cNvSpPr/>
          <p:nvPr/>
        </p:nvSpPr>
        <p:spPr>
          <a:xfrm>
            <a:off x="7518400" y="1198880"/>
            <a:ext cx="2428240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AD0063-ADD4-14E0-64FE-68834C4BDA1B}"/>
              </a:ext>
            </a:extLst>
          </p:cNvPr>
          <p:cNvSpPr/>
          <p:nvPr/>
        </p:nvSpPr>
        <p:spPr>
          <a:xfrm rot="16200000">
            <a:off x="8716417" y="1958900"/>
            <a:ext cx="2428240" cy="845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graph of data rate&#10;&#10;AI-generated content may be incorrect.">
            <a:extLst>
              <a:ext uri="{FF2B5EF4-FFF2-40B4-BE49-F238E27FC236}">
                <a16:creationId xmlns:a16="http://schemas.microsoft.com/office/drawing/2014/main" id="{7218978B-4F2C-5624-DC6A-4317A3C87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111" y="1972789"/>
            <a:ext cx="4145280" cy="3108960"/>
          </a:xfrm>
          <a:prstGeom prst="rect">
            <a:avLst/>
          </a:prstGeom>
        </p:spPr>
      </p:pic>
      <p:pic>
        <p:nvPicPr>
          <p:cNvPr id="15" name="Picture 14" descr="A graph of data rate&#10;&#10;AI-generated content may be incorrect.">
            <a:extLst>
              <a:ext uri="{FF2B5EF4-FFF2-40B4-BE49-F238E27FC236}">
                <a16:creationId xmlns:a16="http://schemas.microsoft.com/office/drawing/2014/main" id="{94CD0473-27F9-75DE-E633-7FD100E9EE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374" y="1972789"/>
            <a:ext cx="4145280" cy="3108960"/>
          </a:xfrm>
          <a:prstGeom prst="rect">
            <a:avLst/>
          </a:prstGeom>
        </p:spPr>
      </p:pic>
      <p:pic>
        <p:nvPicPr>
          <p:cNvPr id="17" name="Picture 16" descr="A graph of data rate&#10;&#10;AI-generated content may be incorrect.">
            <a:extLst>
              <a:ext uri="{FF2B5EF4-FFF2-40B4-BE49-F238E27FC236}">
                <a16:creationId xmlns:a16="http://schemas.microsoft.com/office/drawing/2014/main" id="{F1CE6904-7FB4-028D-AFD0-FD759B921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" y="1972789"/>
            <a:ext cx="414528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46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03B89-443F-6FC8-A3F3-C1C26E70B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E042-95B4-B090-AAFD-587DF341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THz Band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EC933792-34FA-8549-C344-1FDDCB066A16}"/>
              </a:ext>
            </a:extLst>
          </p:cNvPr>
          <p:cNvSpPr/>
          <p:nvPr/>
        </p:nvSpPr>
        <p:spPr>
          <a:xfrm>
            <a:off x="-2419350" y="3138354"/>
            <a:ext cx="1950834" cy="1771650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Sub-THz Software-Defined Radio (SDR) Implementation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D885FDB5-F9D3-2187-68B3-39DB005A7FD1}"/>
              </a:ext>
            </a:extLst>
          </p:cNvPr>
          <p:cNvSpPr/>
          <p:nvPr/>
        </p:nvSpPr>
        <p:spPr>
          <a:xfrm>
            <a:off x="-2419350" y="968879"/>
            <a:ext cx="2007984" cy="1553792"/>
          </a:xfrm>
          <a:prstGeom prst="snip1Rect">
            <a:avLst/>
          </a:prstGeom>
          <a:solidFill>
            <a:srgbClr val="4BC2BA"/>
          </a:solidFill>
          <a:ln>
            <a:solidFill>
              <a:srgbClr val="11443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Medium Access Channel (MAC) Protocol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71C2C6-6381-531A-81B2-A20B68348E62}"/>
              </a:ext>
            </a:extLst>
          </p:cNvPr>
          <p:cNvSpPr/>
          <p:nvPr/>
        </p:nvSpPr>
        <p:spPr>
          <a:xfrm>
            <a:off x="-1676400" y="258407"/>
            <a:ext cx="482600" cy="4635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1D848C-4E3B-82DD-8CDE-72600CB63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47095">
            <a:off x="-1590308" y="361243"/>
            <a:ext cx="323116" cy="29263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821D85-FBAE-4951-847B-9E77A4782BC9}"/>
              </a:ext>
            </a:extLst>
          </p:cNvPr>
          <p:cNvSpPr/>
          <p:nvPr/>
        </p:nvSpPr>
        <p:spPr>
          <a:xfrm>
            <a:off x="-3981450" y="5371596"/>
            <a:ext cx="2787650" cy="10350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Digital / Analog </a:t>
            </a:r>
            <a:r>
              <a:rPr lang="en-US" sz="1400" b="1" u="sng" dirty="0"/>
              <a:t>Hybrid</a:t>
            </a:r>
            <a:r>
              <a:rPr lang="en-US" sz="1400" dirty="0"/>
              <a:t> Solution</a:t>
            </a:r>
          </a:p>
          <a:p>
            <a:pPr algn="ctr"/>
            <a:r>
              <a:rPr lang="en-US" sz="1400" dirty="0"/>
              <a:t>8/10/20 GHz Options </a:t>
            </a:r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215F2E82-DF65-8FD3-370B-BF0564D22D33}"/>
              </a:ext>
            </a:extLst>
          </p:cNvPr>
          <p:cNvSpPr/>
          <p:nvPr/>
        </p:nvSpPr>
        <p:spPr>
          <a:xfrm>
            <a:off x="12367937" y="1936275"/>
            <a:ext cx="4587250" cy="853759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RF</a:t>
            </a:r>
            <a:r>
              <a:rPr lang="en-US" dirty="0"/>
              <a:t>SoC: ZU28DR GEN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BDAD1F-94EE-92B6-BC18-FD800B9C2F6C}"/>
              </a:ext>
            </a:extLst>
          </p:cNvPr>
          <p:cNvSpPr/>
          <p:nvPr/>
        </p:nvSpPr>
        <p:spPr>
          <a:xfrm>
            <a:off x="12375558" y="279003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BC7F6F-3AAF-6AEE-DB58-A4BFDA43E176}"/>
              </a:ext>
            </a:extLst>
          </p:cNvPr>
          <p:cNvSpPr/>
          <p:nvPr/>
        </p:nvSpPr>
        <p:spPr>
          <a:xfrm>
            <a:off x="14463583" y="279003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16-nm </a:t>
            </a:r>
            <a:r>
              <a:rPr lang="en-US" dirty="0" err="1">
                <a:solidFill>
                  <a:schemeClr val="tx1"/>
                </a:solidFill>
              </a:rPr>
              <a:t>FinFET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D5F598-78D3-BA9E-0A41-B5C0605637B5}"/>
              </a:ext>
            </a:extLst>
          </p:cNvPr>
          <p:cNvSpPr/>
          <p:nvPr/>
        </p:nvSpPr>
        <p:spPr>
          <a:xfrm>
            <a:off x="12375558" y="318516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8558E88-0770-FA99-BF67-A54DF0B290CA}"/>
              </a:ext>
            </a:extLst>
          </p:cNvPr>
          <p:cNvSpPr/>
          <p:nvPr/>
        </p:nvSpPr>
        <p:spPr>
          <a:xfrm>
            <a:off x="14463583" y="318515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DACs , 8 ADCs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07ACDD-7C5B-2F27-84C0-ACD03349072D}"/>
              </a:ext>
            </a:extLst>
          </p:cNvPr>
          <p:cNvSpPr/>
          <p:nvPr/>
        </p:nvSpPr>
        <p:spPr>
          <a:xfrm>
            <a:off x="12375558" y="358028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Alternative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E0712B-128D-8D3C-6F48-BEF3141DE1F7}"/>
              </a:ext>
            </a:extLst>
          </p:cNvPr>
          <p:cNvSpPr/>
          <p:nvPr/>
        </p:nvSpPr>
        <p:spPr>
          <a:xfrm>
            <a:off x="14463583" y="358028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JESD to Ext.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CC51482-9F00-4555-AB3C-706AB6FC5860}"/>
              </a:ext>
            </a:extLst>
          </p:cNvPr>
          <p:cNvSpPr/>
          <p:nvPr/>
        </p:nvSpPr>
        <p:spPr>
          <a:xfrm>
            <a:off x="14459766" y="397664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DSP{4K}, LUTS{930k}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7DEB92-D090-CE3F-8AC6-F90B9ED18FAA}"/>
              </a:ext>
            </a:extLst>
          </p:cNvPr>
          <p:cNvSpPr/>
          <p:nvPr/>
        </p:nvSpPr>
        <p:spPr>
          <a:xfrm>
            <a:off x="12375558" y="437209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rocessing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ystem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FDD163-67F8-E201-DB67-F849AFF79F74}"/>
              </a:ext>
            </a:extLst>
          </p:cNvPr>
          <p:cNvSpPr/>
          <p:nvPr/>
        </p:nvSpPr>
        <p:spPr>
          <a:xfrm>
            <a:off x="14463583" y="437208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A53, ARM R5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DE7BD2-99E3-26B1-5C0A-C2C8301B2BF7}"/>
              </a:ext>
            </a:extLst>
          </p:cNvPr>
          <p:cNvSpPr/>
          <p:nvPr/>
        </p:nvSpPr>
        <p:spPr>
          <a:xfrm>
            <a:off x="12376447" y="4766896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7AB57C3-F2DB-D46B-9090-D277AF830234}"/>
              </a:ext>
            </a:extLst>
          </p:cNvPr>
          <p:cNvSpPr/>
          <p:nvPr/>
        </p:nvSpPr>
        <p:spPr>
          <a:xfrm>
            <a:off x="14464472" y="476689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mmWave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1B8C35-EA80-4373-EC29-952395FEE1B0}"/>
              </a:ext>
            </a:extLst>
          </p:cNvPr>
          <p:cNvSpPr/>
          <p:nvPr/>
        </p:nvSpPr>
        <p:spPr>
          <a:xfrm>
            <a:off x="12371097" y="3980399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rogrammable 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ogic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A2576-DF35-A28A-7FE0-5E875233C56C}"/>
              </a:ext>
            </a:extLst>
          </p:cNvPr>
          <p:cNvSpPr/>
          <p:nvPr/>
        </p:nvSpPr>
        <p:spPr>
          <a:xfrm>
            <a:off x="7518400" y="1198880"/>
            <a:ext cx="2428240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DA45B5-33D8-25F8-F484-421119D4FC37}"/>
              </a:ext>
            </a:extLst>
          </p:cNvPr>
          <p:cNvSpPr/>
          <p:nvPr/>
        </p:nvSpPr>
        <p:spPr>
          <a:xfrm rot="16200000">
            <a:off x="8716417" y="1958900"/>
            <a:ext cx="2428240" cy="845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of data rate&#10;&#10;AI-generated content may be incorrect.">
            <a:extLst>
              <a:ext uri="{FF2B5EF4-FFF2-40B4-BE49-F238E27FC236}">
                <a16:creationId xmlns:a16="http://schemas.microsoft.com/office/drawing/2014/main" id="{3CC60D8C-9E55-75F6-DF9B-3D7C3886A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53" y="2101071"/>
            <a:ext cx="4145280" cy="3108960"/>
          </a:xfrm>
          <a:prstGeom prst="rect">
            <a:avLst/>
          </a:prstGeom>
        </p:spPr>
      </p:pic>
      <p:pic>
        <p:nvPicPr>
          <p:cNvPr id="14" name="Picture 13" descr="A graph of data rate&#10;&#10;AI-generated content may be incorrect.">
            <a:extLst>
              <a:ext uri="{FF2B5EF4-FFF2-40B4-BE49-F238E27FC236}">
                <a16:creationId xmlns:a16="http://schemas.microsoft.com/office/drawing/2014/main" id="{6F0BCB17-042C-D41B-EE63-226FB9B3A9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43" y="2097107"/>
            <a:ext cx="4145280" cy="3108960"/>
          </a:xfrm>
          <a:prstGeom prst="rect">
            <a:avLst/>
          </a:prstGeom>
        </p:spPr>
      </p:pic>
      <p:pic>
        <p:nvPicPr>
          <p:cNvPr id="18" name="Picture 17" descr="A graph of data rate&#10;&#10;AI-generated content may be incorrect.">
            <a:extLst>
              <a:ext uri="{FF2B5EF4-FFF2-40B4-BE49-F238E27FC236}">
                <a16:creationId xmlns:a16="http://schemas.microsoft.com/office/drawing/2014/main" id="{5D4A0A10-C31E-93D6-8790-BCAE0FED3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9" y="2093143"/>
            <a:ext cx="414528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7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0B84-7C77-DB3E-D75A-F7FA6081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NTN: Utilizing Satellite Networks For Wireless Communication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D4B3BC-7275-A85E-C266-4F19945F3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AB181-57ED-C444-A04C-6241A47B0B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D41B2B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41B2B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2E73F-3B0F-A304-44F4-957C1ADB2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2378643"/>
            <a:ext cx="5908401" cy="338328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6129A2-B2EA-4010-3E2A-F14F1CD7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257386"/>
              </p:ext>
            </p:extLst>
          </p:nvPr>
        </p:nvGraphicFramePr>
        <p:xfrm>
          <a:off x="7492753" y="1321652"/>
          <a:ext cx="4559328" cy="3508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28">
                  <a:extLst>
                    <a:ext uri="{9D8B030D-6E8A-4147-A177-3AD203B41FA5}">
                      <a16:colId xmlns:a16="http://schemas.microsoft.com/office/drawing/2014/main" val="1419593590"/>
                    </a:ext>
                  </a:extLst>
                </a:gridCol>
              </a:tblGrid>
              <a:tr h="75180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Candidates For High-Speed Links (UL,DL,CL)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56649"/>
                  </a:ext>
                </a:extLst>
              </a:tr>
              <a:tr h="844860">
                <a:tc>
                  <a:txBody>
                    <a:bodyPr/>
                    <a:lstStyle/>
                    <a:p>
                      <a:pPr algn="ctr"/>
                      <a:r>
                        <a:rPr lang="en-US" sz="1600" b="1" u="sng" dirty="0"/>
                        <a:t>mmWave - [Ka, V]</a:t>
                      </a:r>
                    </a:p>
                    <a:p>
                      <a:pPr algn="ctr"/>
                      <a:r>
                        <a:rPr lang="en-US" sz="1600" dirty="0"/>
                        <a:t>Offers a balanced trade-off between bandwidth, transmission distance, and alignment requirements.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272739"/>
                  </a:ext>
                </a:extLst>
              </a:tr>
              <a:tr h="844860">
                <a:tc>
                  <a:txBody>
                    <a:bodyPr/>
                    <a:lstStyle/>
                    <a:p>
                      <a:pPr algn="ctr"/>
                      <a:r>
                        <a:rPr lang="en-US" sz="1600" b="1" u="sng" dirty="0"/>
                        <a:t>THz</a:t>
                      </a:r>
                    </a:p>
                    <a:p>
                      <a:pPr algn="ctr"/>
                      <a:r>
                        <a:rPr lang="en-US" sz="1600" dirty="0"/>
                        <a:t>Provides extremely high bandwidth, but with moderate range and more demanding alignment precision.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383804"/>
                  </a:ext>
                </a:extLst>
              </a:tr>
              <a:tr h="844860">
                <a:tc>
                  <a:txBody>
                    <a:bodyPr/>
                    <a:lstStyle/>
                    <a:p>
                      <a:pPr algn="ctr"/>
                      <a:r>
                        <a:rPr lang="en-US" sz="1600" b="1" u="sng" dirty="0"/>
                        <a:t>Optics</a:t>
                      </a:r>
                      <a:r>
                        <a:rPr lang="en-US" sz="1600" dirty="0"/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Delivers the highest bandwidth, but demands precise alignment and is sensitive to atmospheric conditions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853299"/>
                  </a:ext>
                </a:extLst>
              </a:tr>
            </a:tbl>
          </a:graphicData>
        </a:graphic>
      </p:graphicFrame>
      <p:sp>
        <p:nvSpPr>
          <p:cNvPr id="10" name="Up-Down Arrow 9">
            <a:extLst>
              <a:ext uri="{FF2B5EF4-FFF2-40B4-BE49-F238E27FC236}">
                <a16:creationId xmlns:a16="http://schemas.microsoft.com/office/drawing/2014/main" id="{8DE1BACC-7709-1D27-95AB-2B2B214AFF6B}"/>
              </a:ext>
            </a:extLst>
          </p:cNvPr>
          <p:cNvSpPr/>
          <p:nvPr/>
        </p:nvSpPr>
        <p:spPr>
          <a:xfrm>
            <a:off x="7241628" y="1902374"/>
            <a:ext cx="147143" cy="2911366"/>
          </a:xfrm>
          <a:prstGeom prst="up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F1551-49F7-6106-26E9-BAAB20559CF6}"/>
              </a:ext>
            </a:extLst>
          </p:cNvPr>
          <p:cNvSpPr txBox="1"/>
          <p:nvPr/>
        </p:nvSpPr>
        <p:spPr>
          <a:xfrm rot="16200000">
            <a:off x="6693055" y="3544806"/>
            <a:ext cx="72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703A15-51E9-0E2D-89FF-155005B4469B}"/>
              </a:ext>
            </a:extLst>
          </p:cNvPr>
          <p:cNvSpPr txBox="1"/>
          <p:nvPr/>
        </p:nvSpPr>
        <p:spPr>
          <a:xfrm rot="16200000">
            <a:off x="6693055" y="4423372"/>
            <a:ext cx="72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E9D443-624B-2BD5-4F67-635ABEAB3025}"/>
              </a:ext>
            </a:extLst>
          </p:cNvPr>
          <p:cNvSpPr txBox="1"/>
          <p:nvPr/>
        </p:nvSpPr>
        <p:spPr>
          <a:xfrm rot="16200000">
            <a:off x="6693055" y="2586514"/>
            <a:ext cx="72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AFB743-DF43-EB51-1D33-B7EB3F5A9392}"/>
              </a:ext>
            </a:extLst>
          </p:cNvPr>
          <p:cNvSpPr txBox="1"/>
          <p:nvPr/>
        </p:nvSpPr>
        <p:spPr>
          <a:xfrm rot="16200000">
            <a:off x="6693055" y="1845579"/>
            <a:ext cx="72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185787D-AF01-E540-123D-5084AE320EB4}"/>
              </a:ext>
            </a:extLst>
          </p:cNvPr>
          <p:cNvSpPr/>
          <p:nvPr/>
        </p:nvSpPr>
        <p:spPr>
          <a:xfrm>
            <a:off x="7252132" y="2060024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0C47B3-2B72-928B-DCB8-582C5C1365D7}"/>
              </a:ext>
            </a:extLst>
          </p:cNvPr>
          <p:cNvSpPr/>
          <p:nvPr/>
        </p:nvSpPr>
        <p:spPr>
          <a:xfrm>
            <a:off x="7246880" y="2832533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71D9DFD-243F-9B58-CD58-6F95D49B0772}"/>
              </a:ext>
            </a:extLst>
          </p:cNvPr>
          <p:cNvSpPr/>
          <p:nvPr/>
        </p:nvSpPr>
        <p:spPr>
          <a:xfrm>
            <a:off x="7246877" y="3736422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35004A5-1348-AFF4-5450-1476774DA3F6}"/>
              </a:ext>
            </a:extLst>
          </p:cNvPr>
          <p:cNvSpPr/>
          <p:nvPr/>
        </p:nvSpPr>
        <p:spPr>
          <a:xfrm>
            <a:off x="7246880" y="4461630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75E953-CB56-E8E8-C594-2B6A81386804}"/>
                  </a:ext>
                </a:extLst>
              </p:cNvPr>
              <p:cNvSpPr txBox="1"/>
              <p:nvPr/>
            </p:nvSpPr>
            <p:spPr>
              <a:xfrm>
                <a:off x="7174497" y="4815239"/>
                <a:ext cx="7278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𝑇𝐻𝑧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75E953-CB56-E8E8-C594-2B6A81386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497" y="4815239"/>
                <a:ext cx="727815" cy="369332"/>
              </a:xfrm>
              <a:prstGeom prst="rect">
                <a:avLst/>
              </a:prstGeom>
              <a:blipFill>
                <a:blip r:embed="rId4"/>
                <a:stretch>
                  <a:fillRect l="-1695" r="-2372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606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96D7A-8D42-CE6C-3C70-ED2565CEF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37E3-C681-C6D1-2408-69CBA713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Hybrid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1BA9FAD4-A97A-8D05-23A2-605020665A2D}"/>
              </a:ext>
            </a:extLst>
          </p:cNvPr>
          <p:cNvSpPr/>
          <p:nvPr/>
        </p:nvSpPr>
        <p:spPr>
          <a:xfrm>
            <a:off x="-2419350" y="3138354"/>
            <a:ext cx="1950834" cy="1771650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Sub-THz Software-Defined Radio (SDR) Implementation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8E87C8D3-6C14-E7BE-5F2A-1F958CAE1DE2}"/>
              </a:ext>
            </a:extLst>
          </p:cNvPr>
          <p:cNvSpPr/>
          <p:nvPr/>
        </p:nvSpPr>
        <p:spPr>
          <a:xfrm>
            <a:off x="-2419350" y="968879"/>
            <a:ext cx="2007984" cy="1553792"/>
          </a:xfrm>
          <a:prstGeom prst="snip1Rect">
            <a:avLst/>
          </a:prstGeom>
          <a:solidFill>
            <a:srgbClr val="4BC2BA"/>
          </a:solidFill>
          <a:ln>
            <a:solidFill>
              <a:srgbClr val="11443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Medium Access Channel (MAC) Protocol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2314CE1-5A5F-8374-0CDB-50D27E3CCFAD}"/>
              </a:ext>
            </a:extLst>
          </p:cNvPr>
          <p:cNvSpPr/>
          <p:nvPr/>
        </p:nvSpPr>
        <p:spPr>
          <a:xfrm>
            <a:off x="-1676400" y="258407"/>
            <a:ext cx="482600" cy="4635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9C20C6-7114-1D27-E877-3C481A128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47095">
            <a:off x="-1590308" y="361243"/>
            <a:ext cx="323116" cy="29263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687BDC-A7FF-E972-2058-C12C7020A2E3}"/>
              </a:ext>
            </a:extLst>
          </p:cNvPr>
          <p:cNvSpPr/>
          <p:nvPr/>
        </p:nvSpPr>
        <p:spPr>
          <a:xfrm>
            <a:off x="-3981450" y="5371596"/>
            <a:ext cx="2787650" cy="10350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Digital / Analog </a:t>
            </a:r>
            <a:r>
              <a:rPr lang="en-US" sz="1400" b="1" u="sng" dirty="0"/>
              <a:t>Hybrid</a:t>
            </a:r>
            <a:r>
              <a:rPr lang="en-US" sz="1400" dirty="0"/>
              <a:t> Solution</a:t>
            </a:r>
          </a:p>
          <a:p>
            <a:pPr algn="ctr"/>
            <a:r>
              <a:rPr lang="en-US" sz="1400" dirty="0"/>
              <a:t>8/10/20 GHz Options </a:t>
            </a:r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4809F495-ADD9-E19B-CA72-90B31F64ADD6}"/>
              </a:ext>
            </a:extLst>
          </p:cNvPr>
          <p:cNvSpPr/>
          <p:nvPr/>
        </p:nvSpPr>
        <p:spPr>
          <a:xfrm>
            <a:off x="12367937" y="1936275"/>
            <a:ext cx="4587250" cy="853759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RF</a:t>
            </a:r>
            <a:r>
              <a:rPr lang="en-US" dirty="0"/>
              <a:t>SoC: ZU28DR GEN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0562BA-D713-D990-0BB9-ACD1CF9C6986}"/>
              </a:ext>
            </a:extLst>
          </p:cNvPr>
          <p:cNvSpPr/>
          <p:nvPr/>
        </p:nvSpPr>
        <p:spPr>
          <a:xfrm>
            <a:off x="12375558" y="279003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BA29B7-DD9C-5448-740D-0C714CB79FF8}"/>
              </a:ext>
            </a:extLst>
          </p:cNvPr>
          <p:cNvSpPr/>
          <p:nvPr/>
        </p:nvSpPr>
        <p:spPr>
          <a:xfrm>
            <a:off x="14463583" y="279003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16-nm </a:t>
            </a:r>
            <a:r>
              <a:rPr lang="en-US" dirty="0" err="1">
                <a:solidFill>
                  <a:schemeClr val="tx1"/>
                </a:solidFill>
              </a:rPr>
              <a:t>FinFET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2AF02B-30F3-4BB6-8861-08A38F5C300C}"/>
              </a:ext>
            </a:extLst>
          </p:cNvPr>
          <p:cNvSpPr/>
          <p:nvPr/>
        </p:nvSpPr>
        <p:spPr>
          <a:xfrm>
            <a:off x="12375558" y="318516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424179-C6DC-453E-36A3-363384E7336F}"/>
              </a:ext>
            </a:extLst>
          </p:cNvPr>
          <p:cNvSpPr/>
          <p:nvPr/>
        </p:nvSpPr>
        <p:spPr>
          <a:xfrm>
            <a:off x="14463583" y="318515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DACs , 8 ADCs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1A059B-1E0E-4AA9-1928-2A83C7B8F0CB}"/>
              </a:ext>
            </a:extLst>
          </p:cNvPr>
          <p:cNvSpPr/>
          <p:nvPr/>
        </p:nvSpPr>
        <p:spPr>
          <a:xfrm>
            <a:off x="12375558" y="358028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Alternative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97CA22-7133-B298-6F78-73EA96136C97}"/>
              </a:ext>
            </a:extLst>
          </p:cNvPr>
          <p:cNvSpPr/>
          <p:nvPr/>
        </p:nvSpPr>
        <p:spPr>
          <a:xfrm>
            <a:off x="14463583" y="358028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JESD to Ext.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C0783D6-8FBA-E066-9D6C-FA2B49DC7818}"/>
              </a:ext>
            </a:extLst>
          </p:cNvPr>
          <p:cNvSpPr/>
          <p:nvPr/>
        </p:nvSpPr>
        <p:spPr>
          <a:xfrm>
            <a:off x="14459766" y="397664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DSP{4K}, LUTS{930k}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53384A-72E8-B759-30D2-C4978958CC80}"/>
              </a:ext>
            </a:extLst>
          </p:cNvPr>
          <p:cNvSpPr/>
          <p:nvPr/>
        </p:nvSpPr>
        <p:spPr>
          <a:xfrm>
            <a:off x="12375558" y="437209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rocessing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ystem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A39DB7-1374-AF9E-4ABD-DDE41148DDDE}"/>
              </a:ext>
            </a:extLst>
          </p:cNvPr>
          <p:cNvSpPr/>
          <p:nvPr/>
        </p:nvSpPr>
        <p:spPr>
          <a:xfrm>
            <a:off x="14463583" y="437208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A53, ARM R5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FCFC7E5-A02D-29BD-EF8F-7C901BCC12E3}"/>
              </a:ext>
            </a:extLst>
          </p:cNvPr>
          <p:cNvSpPr/>
          <p:nvPr/>
        </p:nvSpPr>
        <p:spPr>
          <a:xfrm>
            <a:off x="12376447" y="4766896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F33FEC-8EB8-E1C8-68F9-27FD34C1E758}"/>
              </a:ext>
            </a:extLst>
          </p:cNvPr>
          <p:cNvSpPr/>
          <p:nvPr/>
        </p:nvSpPr>
        <p:spPr>
          <a:xfrm>
            <a:off x="14464472" y="476689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mmWave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C683A85-BF03-A292-E7A9-314509E6A653}"/>
              </a:ext>
            </a:extLst>
          </p:cNvPr>
          <p:cNvSpPr/>
          <p:nvPr/>
        </p:nvSpPr>
        <p:spPr>
          <a:xfrm>
            <a:off x="12371097" y="3980399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rogrammable 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ogic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95AD47-F0CB-CF19-8F69-22ED4A287AA9}"/>
              </a:ext>
            </a:extLst>
          </p:cNvPr>
          <p:cNvSpPr/>
          <p:nvPr/>
        </p:nvSpPr>
        <p:spPr>
          <a:xfrm>
            <a:off x="7518400" y="1198880"/>
            <a:ext cx="2428240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62C3A8-9F5F-4E2D-E3EA-D2E3EBA7462E}"/>
              </a:ext>
            </a:extLst>
          </p:cNvPr>
          <p:cNvSpPr/>
          <p:nvPr/>
        </p:nvSpPr>
        <p:spPr>
          <a:xfrm rot="16200000">
            <a:off x="8716417" y="1958900"/>
            <a:ext cx="2428240" cy="845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graph of data&#10;&#10;AI-generated content may be incorrect.">
            <a:extLst>
              <a:ext uri="{FF2B5EF4-FFF2-40B4-BE49-F238E27FC236}">
                <a16:creationId xmlns:a16="http://schemas.microsoft.com/office/drawing/2014/main" id="{53543094-6A28-8B5C-1557-F82F9402A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40" y="1683622"/>
            <a:ext cx="5608320" cy="4206240"/>
          </a:xfrm>
          <a:prstGeom prst="rect">
            <a:avLst/>
          </a:prstGeom>
        </p:spPr>
      </p:pic>
      <p:pic>
        <p:nvPicPr>
          <p:cNvPr id="15" name="Picture 14" descr="A graph of data with blue bars&#10;&#10;AI-generated content may be incorrect.">
            <a:extLst>
              <a:ext uri="{FF2B5EF4-FFF2-40B4-BE49-F238E27FC236}">
                <a16:creationId xmlns:a16="http://schemas.microsoft.com/office/drawing/2014/main" id="{D776A730-6D05-BB55-DF90-17319845E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16" y="1614882"/>
            <a:ext cx="560832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35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F6D8-1B38-11A6-BED0-D45469A0D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Propagation Delay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01934-25D4-BE28-DCFA-89589465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B181-57ED-C444-A04C-6241A47B0B3C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 graph showing a number of levels&#10;&#10;AI-generated content may be incorrect.">
            <a:extLst>
              <a:ext uri="{FF2B5EF4-FFF2-40B4-BE49-F238E27FC236}">
                <a16:creationId xmlns:a16="http://schemas.microsoft.com/office/drawing/2014/main" id="{BAAE5127-2ADE-B069-726B-78C6C6152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158855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11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58BAD-08BF-28E4-88E8-E987FDAAF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81271-AF65-585C-0C1B-E3462B17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D83F1-B8AC-7F05-10E1-302D3A4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B181-57ED-C444-A04C-6241A47B0B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48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4FF2-8F80-16B6-BF46-5179C5D1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348984"/>
            <a:ext cx="8890000" cy="524617"/>
          </a:xfrm>
        </p:spPr>
        <p:txBody>
          <a:bodyPr>
            <a:noAutofit/>
          </a:bodyPr>
          <a:lstStyle/>
          <a:p>
            <a:r>
              <a:rPr lang="en-US" sz="2200" dirty="0"/>
              <a:t>NTN: Motivation Behind Satellite Based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6FB16-6A30-6EA9-BD71-A16D30797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B181-57ED-C444-A04C-6241A47B0B3C}" type="slidenum">
              <a:rPr lang="en-US" smtClean="0"/>
              <a:t>3</a:t>
            </a:fld>
            <a:endParaRPr lang="en-US"/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0AC3468E-2385-1507-A856-922D29215057}"/>
              </a:ext>
            </a:extLst>
          </p:cNvPr>
          <p:cNvSpPr/>
          <p:nvPr/>
        </p:nvSpPr>
        <p:spPr>
          <a:xfrm>
            <a:off x="-2419350" y="3132005"/>
            <a:ext cx="1950834" cy="1771650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Sub-THz Software-Defined Radio (SDR) Implementation</a:t>
            </a:r>
          </a:p>
        </p:txBody>
      </p:sp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0352A1D0-A0DD-0985-F134-EF8EFEAA9657}"/>
              </a:ext>
            </a:extLst>
          </p:cNvPr>
          <p:cNvSpPr/>
          <p:nvPr/>
        </p:nvSpPr>
        <p:spPr>
          <a:xfrm>
            <a:off x="-2419350" y="1286379"/>
            <a:ext cx="2007984" cy="1553792"/>
          </a:xfrm>
          <a:prstGeom prst="snip1Rect">
            <a:avLst/>
          </a:prstGeom>
          <a:solidFill>
            <a:srgbClr val="4BC2BA"/>
          </a:solidFill>
          <a:ln>
            <a:solidFill>
              <a:srgbClr val="11443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Medium Access Channel (MAC) Protocol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AB3E88B-E962-5F39-9723-E4AF81637E96}"/>
              </a:ext>
            </a:extLst>
          </p:cNvPr>
          <p:cNvSpPr/>
          <p:nvPr/>
        </p:nvSpPr>
        <p:spPr>
          <a:xfrm>
            <a:off x="-3093834" y="5403850"/>
            <a:ext cx="2787650" cy="10350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Digital / Analog </a:t>
            </a:r>
            <a:r>
              <a:rPr lang="en-US" sz="1400" b="1" u="sng" dirty="0"/>
              <a:t>Hybrid</a:t>
            </a:r>
            <a:r>
              <a:rPr lang="en-US" sz="1400" dirty="0"/>
              <a:t> Solution</a:t>
            </a:r>
          </a:p>
          <a:p>
            <a:pPr algn="ctr"/>
            <a:r>
              <a:rPr lang="en-US" sz="1400" dirty="0"/>
              <a:t>8/10/20 GHz Options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F6AF19-633C-0274-DB19-B7A0557A6D61}"/>
              </a:ext>
            </a:extLst>
          </p:cNvPr>
          <p:cNvCxnSpPr>
            <a:cxnSpLocks/>
          </p:cNvCxnSpPr>
          <p:nvPr/>
        </p:nvCxnSpPr>
        <p:spPr>
          <a:xfrm>
            <a:off x="6096000" y="1286379"/>
            <a:ext cx="0" cy="51525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9DE990-7DEB-C26A-E20A-9A42326C673C}"/>
              </a:ext>
            </a:extLst>
          </p:cNvPr>
          <p:cNvCxnSpPr>
            <a:cxnSpLocks/>
          </p:cNvCxnSpPr>
          <p:nvPr/>
        </p:nvCxnSpPr>
        <p:spPr>
          <a:xfrm>
            <a:off x="830317" y="3828391"/>
            <a:ext cx="105313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B999685-0D03-BDFC-9F8E-40FA5C6F0BE8}"/>
              </a:ext>
            </a:extLst>
          </p:cNvPr>
          <p:cNvSpPr txBox="1"/>
          <p:nvPr/>
        </p:nvSpPr>
        <p:spPr>
          <a:xfrm>
            <a:off x="935421" y="1286379"/>
            <a:ext cx="461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Latency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870BFC-0594-C1E8-7F71-866E02A04F83}"/>
              </a:ext>
            </a:extLst>
          </p:cNvPr>
          <p:cNvSpPr txBox="1"/>
          <p:nvPr/>
        </p:nvSpPr>
        <p:spPr>
          <a:xfrm>
            <a:off x="735724" y="1870841"/>
            <a:ext cx="50870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LEO massive constellations allow for wireless based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Dynamic/Robust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Wireless Based Links [Routing]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Less Congestion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1EF5FF-5C8B-8C7F-11DC-58AB87F76FE4}"/>
              </a:ext>
            </a:extLst>
          </p:cNvPr>
          <p:cNvSpPr txBox="1"/>
          <p:nvPr/>
        </p:nvSpPr>
        <p:spPr>
          <a:xfrm>
            <a:off x="6595216" y="1281124"/>
            <a:ext cx="461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Global Coverage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B93433-CFFA-FC28-12C6-015DB278D25E}"/>
              </a:ext>
            </a:extLst>
          </p:cNvPr>
          <p:cNvSpPr txBox="1"/>
          <p:nvPr/>
        </p:nvSpPr>
        <p:spPr>
          <a:xfrm>
            <a:off x="6395519" y="1865586"/>
            <a:ext cx="50870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constellations allow for more global coverage: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Remote/Rural Areas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Damaged Ground Infrastructure [emergencies]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D42552-F6D8-8F9A-385F-1F72C7F43950}"/>
              </a:ext>
            </a:extLst>
          </p:cNvPr>
          <p:cNvSpPr txBox="1"/>
          <p:nvPr/>
        </p:nvSpPr>
        <p:spPr>
          <a:xfrm>
            <a:off x="930169" y="4024311"/>
            <a:ext cx="461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Throughput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EEEB78-3A44-839C-3D64-66EDA2E83044}"/>
              </a:ext>
            </a:extLst>
          </p:cNvPr>
          <p:cNvSpPr txBox="1"/>
          <p:nvPr/>
        </p:nvSpPr>
        <p:spPr>
          <a:xfrm>
            <a:off x="730472" y="4608773"/>
            <a:ext cx="50870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Channel/Link condition allow for high frequency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Access to more bandwidth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Less Congestion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Frequency Reuse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B2712F-A227-1A9F-9174-D474AF69C830}"/>
              </a:ext>
            </a:extLst>
          </p:cNvPr>
          <p:cNvSpPr txBox="1"/>
          <p:nvPr/>
        </p:nvSpPr>
        <p:spPr>
          <a:xfrm>
            <a:off x="6721363" y="4024311"/>
            <a:ext cx="461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Service 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4D588-017F-52C1-25ED-5F6FA2A90F88}"/>
              </a:ext>
            </a:extLst>
          </p:cNvPr>
          <p:cNvSpPr txBox="1"/>
          <p:nvPr/>
        </p:nvSpPr>
        <p:spPr>
          <a:xfrm>
            <a:off x="6521666" y="4608773"/>
            <a:ext cx="5087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Satellite constellations can serve more users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Lower Service Cost at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Unified NW Provider [Global]</a:t>
            </a:r>
          </a:p>
        </p:txBody>
      </p:sp>
    </p:spTree>
    <p:extLst>
      <p:ext uri="{BB962C8B-B14F-4D97-AF65-F5344CB8AC3E}">
        <p14:creationId xmlns:p14="http://schemas.microsoft.com/office/powerpoint/2010/main" val="711915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1AB46-6CA1-45E7-0BDE-C3FCA7A81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8C1D-D088-DE2E-BA13-362D17EF2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348984"/>
            <a:ext cx="8832850" cy="524617"/>
          </a:xfrm>
        </p:spPr>
        <p:txBody>
          <a:bodyPr>
            <a:normAutofit/>
          </a:bodyPr>
          <a:lstStyle/>
          <a:p>
            <a:r>
              <a:rPr lang="en-US" sz="2800" dirty="0"/>
              <a:t>NTN: Simulators*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89793-70C5-7216-ABEC-0AF331998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B181-57ED-C444-A04C-6241A47B0B3C}" type="slidenum">
              <a:rPr lang="en-US" smtClean="0"/>
              <a:t>4</a:t>
            </a:fld>
            <a:endParaRPr lang="en-US"/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FD0368B1-F400-E424-A806-7C5E05604484}"/>
              </a:ext>
            </a:extLst>
          </p:cNvPr>
          <p:cNvSpPr/>
          <p:nvPr/>
        </p:nvSpPr>
        <p:spPr>
          <a:xfrm>
            <a:off x="-2390775" y="3138355"/>
            <a:ext cx="1950834" cy="1771650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Sub-THz Software-Defined Radio (SDR) Implementation</a:t>
            </a:r>
          </a:p>
        </p:txBody>
      </p:sp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377C1A23-47B2-94E1-0BB3-9402A0CB994D}"/>
              </a:ext>
            </a:extLst>
          </p:cNvPr>
          <p:cNvSpPr/>
          <p:nvPr/>
        </p:nvSpPr>
        <p:spPr>
          <a:xfrm>
            <a:off x="-2419350" y="968879"/>
            <a:ext cx="2007984" cy="1553792"/>
          </a:xfrm>
          <a:prstGeom prst="snip1Rect">
            <a:avLst/>
          </a:prstGeom>
          <a:solidFill>
            <a:srgbClr val="4BC2BA"/>
          </a:solidFill>
          <a:ln>
            <a:solidFill>
              <a:srgbClr val="11443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Medium Access Channel (MAC) Protocol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790DAC3-3A0B-B766-BE12-20C2D93D8FFD}"/>
              </a:ext>
            </a:extLst>
          </p:cNvPr>
          <p:cNvSpPr/>
          <p:nvPr/>
        </p:nvSpPr>
        <p:spPr>
          <a:xfrm>
            <a:off x="-3093834" y="5403850"/>
            <a:ext cx="2787650" cy="10350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Digital / Analog </a:t>
            </a:r>
            <a:r>
              <a:rPr lang="en-US" sz="1400" b="1" u="sng" dirty="0"/>
              <a:t>Hybrid</a:t>
            </a:r>
            <a:r>
              <a:rPr lang="en-US" sz="1400" dirty="0"/>
              <a:t> Solution</a:t>
            </a:r>
          </a:p>
          <a:p>
            <a:pPr algn="ctr"/>
            <a:r>
              <a:rPr lang="en-US" sz="1400" dirty="0"/>
              <a:t>8/10/20 GHz Options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04ECE-38E6-348C-B650-68AC05B7C624}"/>
              </a:ext>
            </a:extLst>
          </p:cNvPr>
          <p:cNvSpPr txBox="1"/>
          <p:nvPr/>
        </p:nvSpPr>
        <p:spPr>
          <a:xfrm>
            <a:off x="0" y="650901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Disclaimer: This Project Was Completed in 2020. At the time, STK was the main (and one of very few) satellite simulator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9530027-DB03-36C0-7902-ADB251254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530495"/>
            <a:ext cx="339471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B80EAB-8AC7-B4E4-6D51-39228FE3660B}"/>
              </a:ext>
            </a:extLst>
          </p:cNvPr>
          <p:cNvSpPr txBox="1"/>
          <p:nvPr/>
        </p:nvSpPr>
        <p:spPr>
          <a:xfrm>
            <a:off x="184150" y="2758701"/>
            <a:ext cx="326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STK: Systems Tool Kit</a:t>
            </a:r>
          </a:p>
        </p:txBody>
      </p:sp>
      <p:pic>
        <p:nvPicPr>
          <p:cNvPr id="1032" name="Picture 8" descr="Media kit | ns-3">
            <a:extLst>
              <a:ext uri="{FF2B5EF4-FFF2-40B4-BE49-F238E27FC236}">
                <a16:creationId xmlns:a16="http://schemas.microsoft.com/office/drawing/2014/main" id="{5D745C78-EF02-B196-96C2-B4B5DDC7B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1207268"/>
            <a:ext cx="3048825" cy="174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3499C2-3707-D64B-4C84-1CED309E5DD0}"/>
              </a:ext>
            </a:extLst>
          </p:cNvPr>
          <p:cNvSpPr txBox="1"/>
          <p:nvPr/>
        </p:nvSpPr>
        <p:spPr>
          <a:xfrm>
            <a:off x="4498632" y="2758983"/>
            <a:ext cx="326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NS-3 LEO Extension</a:t>
            </a:r>
          </a:p>
        </p:txBody>
      </p:sp>
      <p:pic>
        <p:nvPicPr>
          <p:cNvPr id="1034" name="Picture 10" descr="MATLAB Logo and symbol, meaning, history, PNG, brand">
            <a:extLst>
              <a:ext uri="{FF2B5EF4-FFF2-40B4-BE49-F238E27FC236}">
                <a16:creationId xmlns:a16="http://schemas.microsoft.com/office/drawing/2014/main" id="{EB415CBD-6D0D-0A8F-948A-3D0A9BC9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057" y="1326401"/>
            <a:ext cx="2676384" cy="150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F1DB17-88F1-D0FC-883A-DD0E1D1B04FC}"/>
              </a:ext>
            </a:extLst>
          </p:cNvPr>
          <p:cNvSpPr txBox="1"/>
          <p:nvPr/>
        </p:nvSpPr>
        <p:spPr>
          <a:xfrm>
            <a:off x="8742077" y="2758701"/>
            <a:ext cx="326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Satellite Toolbox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312347-61A4-903C-C3DB-6F293CE998CF}"/>
              </a:ext>
            </a:extLst>
          </p:cNvPr>
          <p:cNvSpPr txBox="1"/>
          <p:nvPr/>
        </p:nvSpPr>
        <p:spPr>
          <a:xfrm>
            <a:off x="325821" y="3277514"/>
            <a:ext cx="39834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Released On 1989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Industry Standard For Satellite Simulations/Analysis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License Required ($$$)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 To Adapt In Research Settings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C946BC-A9B4-A07E-CF41-B50333F06086}"/>
              </a:ext>
            </a:extLst>
          </p:cNvPr>
          <p:cNvSpPr txBox="1"/>
          <p:nvPr/>
        </p:nvSpPr>
        <p:spPr>
          <a:xfrm>
            <a:off x="4524997" y="3248611"/>
            <a:ext cx="39834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Released On 2022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on Top of NS-3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C++ [not a dominant language in research]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Vast Communication-Based Modules/Ips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Free/Open-Source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9D0022-33E0-D3A9-F42F-7AC5CCB4E025}"/>
              </a:ext>
            </a:extLst>
          </p:cNvPr>
          <p:cNvSpPr txBox="1"/>
          <p:nvPr/>
        </p:nvSpPr>
        <p:spPr>
          <a:xfrm>
            <a:off x="9086469" y="3248611"/>
            <a:ext cx="2664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Released On ~2021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MATLAB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Learning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and Powerful</a:t>
            </a:r>
          </a:p>
        </p:txBody>
      </p:sp>
    </p:spTree>
    <p:extLst>
      <p:ext uri="{BB962C8B-B14F-4D97-AF65-F5344CB8AC3E}">
        <p14:creationId xmlns:p14="http://schemas.microsoft.com/office/powerpoint/2010/main" val="155616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0DB8-FC13-D2CF-21AC-8B8C1A4A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Work: In-House NTN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9FF58-FAFE-7A71-7C9A-5C42BE8CC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B181-57ED-C444-A04C-6241A47B0B3C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57E057CA-A843-F10E-9D4B-391137E7E8BE}"/>
              </a:ext>
            </a:extLst>
          </p:cNvPr>
          <p:cNvSpPr/>
          <p:nvPr/>
        </p:nvSpPr>
        <p:spPr>
          <a:xfrm>
            <a:off x="-2390775" y="3138355"/>
            <a:ext cx="1950834" cy="1771650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Sub-THz Software-Defined Radio (SDR) Implementation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4A8D7FFA-C734-799B-5DF4-66C4EE8DCBAB}"/>
              </a:ext>
            </a:extLst>
          </p:cNvPr>
          <p:cNvSpPr/>
          <p:nvPr/>
        </p:nvSpPr>
        <p:spPr>
          <a:xfrm>
            <a:off x="-2419350" y="968879"/>
            <a:ext cx="2007984" cy="1553792"/>
          </a:xfrm>
          <a:prstGeom prst="snip1Rect">
            <a:avLst/>
          </a:prstGeom>
          <a:solidFill>
            <a:srgbClr val="4BC2BA"/>
          </a:solidFill>
          <a:ln>
            <a:solidFill>
              <a:srgbClr val="11443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Medium Access Channel (MAC) Protocol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C2FE06C-1DD0-82B9-8853-CFB8E79FE594}"/>
              </a:ext>
            </a:extLst>
          </p:cNvPr>
          <p:cNvSpPr/>
          <p:nvPr/>
        </p:nvSpPr>
        <p:spPr>
          <a:xfrm>
            <a:off x="-1676400" y="258407"/>
            <a:ext cx="482600" cy="4635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8F8FDB-D5F8-6D31-262C-ED1AAEFF6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47095">
            <a:off x="-1590308" y="361243"/>
            <a:ext cx="323116" cy="29263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1DDBC0-2F09-4E3B-70E3-E719B4EAF63F}"/>
              </a:ext>
            </a:extLst>
          </p:cNvPr>
          <p:cNvSpPr/>
          <p:nvPr/>
        </p:nvSpPr>
        <p:spPr>
          <a:xfrm>
            <a:off x="-3981450" y="5371596"/>
            <a:ext cx="2787650" cy="10350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Digital / Analog </a:t>
            </a:r>
            <a:r>
              <a:rPr lang="en-US" sz="1400" b="1" u="sng" dirty="0"/>
              <a:t>Hybrid</a:t>
            </a:r>
            <a:r>
              <a:rPr lang="en-US" sz="1400" dirty="0"/>
              <a:t> Solution</a:t>
            </a:r>
          </a:p>
          <a:p>
            <a:pPr algn="ctr"/>
            <a:r>
              <a:rPr lang="en-US" sz="1400" dirty="0"/>
              <a:t>8/10/20 GHz Options </a:t>
            </a:r>
          </a:p>
        </p:txBody>
      </p:sp>
      <p:sp>
        <p:nvSpPr>
          <p:cNvPr id="3" name="Snip and Round Single Corner Rectangle 2">
            <a:extLst>
              <a:ext uri="{FF2B5EF4-FFF2-40B4-BE49-F238E27FC236}">
                <a16:creationId xmlns:a16="http://schemas.microsoft.com/office/drawing/2014/main" id="{4199D6D8-D76D-FBDE-8261-0D0C77D96BE0}"/>
              </a:ext>
            </a:extLst>
          </p:cNvPr>
          <p:cNvSpPr/>
          <p:nvPr/>
        </p:nvSpPr>
        <p:spPr>
          <a:xfrm>
            <a:off x="342899" y="1457325"/>
            <a:ext cx="5753101" cy="1065346"/>
          </a:xfrm>
          <a:prstGeom prst="snipRound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EA6141-B64E-F70C-62D1-C766CC53460F}"/>
              </a:ext>
            </a:extLst>
          </p:cNvPr>
          <p:cNvSpPr txBox="1"/>
          <p:nvPr/>
        </p:nvSpPr>
        <p:spPr>
          <a:xfrm>
            <a:off x="2729570" y="1718289"/>
            <a:ext cx="979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Goal</a:t>
            </a:r>
          </a:p>
        </p:txBody>
      </p:sp>
      <p:sp>
        <p:nvSpPr>
          <p:cNvPr id="16" name="Snip and Round Single Corner Rectangle 15">
            <a:extLst>
              <a:ext uri="{FF2B5EF4-FFF2-40B4-BE49-F238E27FC236}">
                <a16:creationId xmlns:a16="http://schemas.microsoft.com/office/drawing/2014/main" id="{5D9F926C-0846-1518-A4A3-74090AAA5375}"/>
              </a:ext>
            </a:extLst>
          </p:cNvPr>
          <p:cNvSpPr/>
          <p:nvPr/>
        </p:nvSpPr>
        <p:spPr>
          <a:xfrm rot="10800000">
            <a:off x="342898" y="2605682"/>
            <a:ext cx="5753101" cy="3800964"/>
          </a:xfrm>
          <a:prstGeom prst="snipRoundRect">
            <a:avLst/>
          </a:prstGeom>
          <a:solidFill>
            <a:schemeClr val="accent1">
              <a:lumMod val="75000"/>
              <a:alpha val="5036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4FF7DB-68EC-509B-EFB9-6EB968F19EC8}"/>
              </a:ext>
            </a:extLst>
          </p:cNvPr>
          <p:cNvSpPr txBox="1"/>
          <p:nvPr/>
        </p:nvSpPr>
        <p:spPr>
          <a:xfrm>
            <a:off x="393904" y="2845967"/>
            <a:ext cx="56068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228600">
              <a:buFont typeface="Arial" panose="020B0604020202020204" pitchFamily="34" charset="0"/>
              <a:buChar char="•"/>
            </a:pPr>
            <a:r>
              <a:rPr lang="en-US" sz="2200" dirty="0"/>
              <a:t>Develop an NTN Simulator</a:t>
            </a:r>
          </a:p>
          <a:p>
            <a:pPr marL="812800" lvl="2" indent="-228600">
              <a:buFont typeface="Arial" panose="020B0604020202020204" pitchFamily="34" charset="0"/>
              <a:buChar char="•"/>
            </a:pPr>
            <a:r>
              <a:rPr lang="en-US" sz="2200" dirty="0"/>
              <a:t>Fully Capture Satellite Characteristics</a:t>
            </a:r>
          </a:p>
          <a:p>
            <a:pPr marL="812800" lvl="3" indent="-228600">
              <a:buFont typeface="Arial" panose="020B0604020202020204" pitchFamily="34" charset="0"/>
              <a:buChar char="•"/>
            </a:pPr>
            <a:r>
              <a:rPr lang="en-US" sz="2200" dirty="0"/>
              <a:t>Orbital Parameters</a:t>
            </a:r>
          </a:p>
          <a:p>
            <a:pPr marL="812800" lvl="3" indent="-228600">
              <a:buFont typeface="Arial" panose="020B0604020202020204" pitchFamily="34" charset="0"/>
              <a:buChar char="•"/>
            </a:pPr>
            <a:r>
              <a:rPr lang="en-US" sz="2200" dirty="0"/>
              <a:t>Real-Time Movement/Orientation</a:t>
            </a:r>
          </a:p>
          <a:p>
            <a:pPr marL="812800" lvl="3" indent="-228600">
              <a:buFont typeface="Arial" panose="020B0604020202020204" pitchFamily="34" charset="0"/>
              <a:buChar char="•"/>
            </a:pPr>
            <a:r>
              <a:rPr lang="en-US" sz="2200" dirty="0"/>
              <a:t>Field of View</a:t>
            </a:r>
          </a:p>
          <a:p>
            <a:pPr marL="355600" indent="-228600">
              <a:buFont typeface="Arial" panose="020B0604020202020204" pitchFamily="34" charset="0"/>
              <a:buChar char="•"/>
            </a:pPr>
            <a:r>
              <a:rPr lang="en-US" sz="2200" dirty="0"/>
              <a:t>Develop NTN Based Link Budget</a:t>
            </a:r>
          </a:p>
          <a:p>
            <a:pPr marL="812800" lvl="2" indent="-228600">
              <a:buFont typeface="Arial" panose="020B0604020202020204" pitchFamily="34" charset="0"/>
              <a:buChar char="•"/>
            </a:pPr>
            <a:r>
              <a:rPr lang="en-US" sz="2200" dirty="0"/>
              <a:t>mmWave</a:t>
            </a:r>
          </a:p>
          <a:p>
            <a:pPr marL="812800" lvl="2" indent="-228600">
              <a:buFont typeface="Arial" panose="020B0604020202020204" pitchFamily="34" charset="0"/>
              <a:buChar char="•"/>
            </a:pPr>
            <a:r>
              <a:rPr lang="en-US" sz="2200" dirty="0"/>
              <a:t>THz Band </a:t>
            </a:r>
          </a:p>
          <a:p>
            <a:pPr marL="355600" indent="-228600">
              <a:buFont typeface="Arial" panose="020B0604020202020204" pitchFamily="34" charset="0"/>
              <a:buChar char="•"/>
            </a:pPr>
            <a:r>
              <a:rPr lang="en-US" sz="2200" dirty="0"/>
              <a:t>Satellite Constellations and Routing</a:t>
            </a:r>
          </a:p>
        </p:txBody>
      </p:sp>
      <p:pic>
        <p:nvPicPr>
          <p:cNvPr id="2050" name="Picture 2" descr="Python logo and symbol, meaning, history, PNG">
            <a:extLst>
              <a:ext uri="{FF2B5EF4-FFF2-40B4-BE49-F238E27FC236}">
                <a16:creationId xmlns:a16="http://schemas.microsoft.com/office/drawing/2014/main" id="{3CA5F235-585D-9A5B-189C-8A7C4E686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467" y="1033746"/>
            <a:ext cx="2258866" cy="141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enerated image">
            <a:extLst>
              <a:ext uri="{FF2B5EF4-FFF2-40B4-BE49-F238E27FC236}">
                <a16:creationId xmlns:a16="http://schemas.microsoft.com/office/drawing/2014/main" id="{5D4E32CD-A645-239A-8DC5-C0017DA2B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433" y="2346309"/>
            <a:ext cx="1646164" cy="164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04CF45-B4F1-1EFC-6A4D-A6D0C87E5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46" y="2341603"/>
            <a:ext cx="2705100" cy="1130300"/>
          </a:xfrm>
          <a:prstGeom prst="rect">
            <a:avLst/>
          </a:prstGeom>
        </p:spPr>
      </p:pic>
      <p:pic>
        <p:nvPicPr>
          <p:cNvPr id="2058" name="Picture 10" descr="5G - Wikipedia">
            <a:extLst>
              <a:ext uri="{FF2B5EF4-FFF2-40B4-BE49-F238E27FC236}">
                <a16:creationId xmlns:a16="http://schemas.microsoft.com/office/drawing/2014/main" id="{1BF753F2-B362-BB61-D556-921C23DD0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843" y="1197790"/>
            <a:ext cx="1331672" cy="80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6G logo — CCABA - Advanced Broadband Communications Center — UPC.  Universitat Politècnica de Catalunya">
            <a:extLst>
              <a:ext uri="{FF2B5EF4-FFF2-40B4-BE49-F238E27FC236}">
                <a16:creationId xmlns:a16="http://schemas.microsoft.com/office/drawing/2014/main" id="{F6B336D8-2F2C-BF9C-6DC4-E0F48B758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515" y="1179467"/>
            <a:ext cx="1338127" cy="81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 descr="Document outline">
            <a:extLst>
              <a:ext uri="{FF2B5EF4-FFF2-40B4-BE49-F238E27FC236}">
                <a16:creationId xmlns:a16="http://schemas.microsoft.com/office/drawing/2014/main" id="{40693185-88AB-C58B-74C3-BD255F943B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23817" y="4339372"/>
            <a:ext cx="1793825" cy="16638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1E0967-5DDD-D7EF-3CA3-B454A6226D1E}"/>
              </a:ext>
            </a:extLst>
          </p:cNvPr>
          <p:cNvSpPr txBox="1"/>
          <p:nvPr/>
        </p:nvSpPr>
        <p:spPr>
          <a:xfrm>
            <a:off x="10634582" y="4570013"/>
            <a:ext cx="593432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TLE</a:t>
            </a:r>
          </a:p>
        </p:txBody>
      </p:sp>
      <p:pic>
        <p:nvPicPr>
          <p:cNvPr id="2062" name="Picture 14" descr="A survey on secure routing protocols for satellite network - ScienceDirect">
            <a:extLst>
              <a:ext uri="{FF2B5EF4-FFF2-40B4-BE49-F238E27FC236}">
                <a16:creationId xmlns:a16="http://schemas.microsoft.com/office/drawing/2014/main" id="{E456E0C9-D548-8655-AF3E-AA6BC590E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809" y="4190111"/>
            <a:ext cx="3810760" cy="221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153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9243F-8CE7-1411-2840-D2A81A3A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F7CE6-CAB2-9FE0-8163-074722ED1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Simulator Architecture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73644-0C96-5A18-62DC-FC82DC08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AB181-57ED-C444-A04C-6241A47B0B3C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29B6C46F-D115-55AB-02DE-A53C16D8C01D}"/>
              </a:ext>
            </a:extLst>
          </p:cNvPr>
          <p:cNvSpPr/>
          <p:nvPr/>
        </p:nvSpPr>
        <p:spPr>
          <a:xfrm>
            <a:off x="-2390775" y="3138355"/>
            <a:ext cx="1950834" cy="1771650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Sub-THz Software-Defined Radio (SDR) Implementation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255C2076-A171-8F73-A9AA-6C6DB64427D2}"/>
              </a:ext>
            </a:extLst>
          </p:cNvPr>
          <p:cNvSpPr/>
          <p:nvPr/>
        </p:nvSpPr>
        <p:spPr>
          <a:xfrm>
            <a:off x="-2419350" y="968879"/>
            <a:ext cx="2007984" cy="1553792"/>
          </a:xfrm>
          <a:prstGeom prst="snip1Rect">
            <a:avLst/>
          </a:prstGeom>
          <a:solidFill>
            <a:srgbClr val="4BC2BA"/>
          </a:solidFill>
          <a:ln>
            <a:solidFill>
              <a:srgbClr val="11443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Medium Access Channel (MAC) Protocol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3DB545-8D40-E735-19E1-6F76749CA2B6}"/>
              </a:ext>
            </a:extLst>
          </p:cNvPr>
          <p:cNvSpPr/>
          <p:nvPr/>
        </p:nvSpPr>
        <p:spPr>
          <a:xfrm>
            <a:off x="-1676400" y="258407"/>
            <a:ext cx="482600" cy="4635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1D9939-8569-E8F9-794E-56BC857CB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47095">
            <a:off x="-1590308" y="361243"/>
            <a:ext cx="323116" cy="29263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F274FB-DE22-23F3-9F45-52C3CC8E5DAD}"/>
              </a:ext>
            </a:extLst>
          </p:cNvPr>
          <p:cNvSpPr/>
          <p:nvPr/>
        </p:nvSpPr>
        <p:spPr>
          <a:xfrm>
            <a:off x="-3981450" y="5371596"/>
            <a:ext cx="2787650" cy="10350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Digital / Analog </a:t>
            </a:r>
            <a:r>
              <a:rPr lang="en-US" sz="1400" b="1" u="sng" dirty="0"/>
              <a:t>Hybrid</a:t>
            </a:r>
            <a:r>
              <a:rPr lang="en-US" sz="1400" dirty="0"/>
              <a:t> Solution</a:t>
            </a:r>
          </a:p>
          <a:p>
            <a:pPr algn="ctr"/>
            <a:r>
              <a:rPr lang="en-US" sz="1400" dirty="0"/>
              <a:t>8/10/20 GHz Options </a:t>
            </a:r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A7B4FF14-5E02-96F9-4029-62F040163444}"/>
              </a:ext>
            </a:extLst>
          </p:cNvPr>
          <p:cNvSpPr/>
          <p:nvPr/>
        </p:nvSpPr>
        <p:spPr>
          <a:xfrm>
            <a:off x="12367937" y="1936275"/>
            <a:ext cx="4587250" cy="853759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RF</a:t>
            </a:r>
            <a:r>
              <a:rPr lang="en-US" dirty="0"/>
              <a:t>SoC: ZU28DR GEN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142A7-D8EC-9DA8-09B9-C92F04FA529A}"/>
              </a:ext>
            </a:extLst>
          </p:cNvPr>
          <p:cNvSpPr/>
          <p:nvPr/>
        </p:nvSpPr>
        <p:spPr>
          <a:xfrm>
            <a:off x="12375558" y="279003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AB8D83-F144-267D-023A-B68EB7E2DD27}"/>
              </a:ext>
            </a:extLst>
          </p:cNvPr>
          <p:cNvSpPr/>
          <p:nvPr/>
        </p:nvSpPr>
        <p:spPr>
          <a:xfrm>
            <a:off x="14463583" y="279003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16-nm </a:t>
            </a:r>
            <a:r>
              <a:rPr lang="en-US" dirty="0" err="1">
                <a:solidFill>
                  <a:schemeClr val="tx1"/>
                </a:solidFill>
              </a:rPr>
              <a:t>FinFET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95BE5-EC97-7B19-64FE-BB10798198F3}"/>
              </a:ext>
            </a:extLst>
          </p:cNvPr>
          <p:cNvSpPr/>
          <p:nvPr/>
        </p:nvSpPr>
        <p:spPr>
          <a:xfrm>
            <a:off x="12375558" y="318516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C8B903-B3A9-F94D-FC57-F38E97427CFA}"/>
              </a:ext>
            </a:extLst>
          </p:cNvPr>
          <p:cNvSpPr/>
          <p:nvPr/>
        </p:nvSpPr>
        <p:spPr>
          <a:xfrm>
            <a:off x="14463583" y="318515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DACs , 8 ADCs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059735-C915-9BB0-3C80-8D2EF8185E8F}"/>
              </a:ext>
            </a:extLst>
          </p:cNvPr>
          <p:cNvSpPr/>
          <p:nvPr/>
        </p:nvSpPr>
        <p:spPr>
          <a:xfrm>
            <a:off x="12375558" y="358028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Alternative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8DE2F2-521A-FF2D-7404-9169192DA5C7}"/>
              </a:ext>
            </a:extLst>
          </p:cNvPr>
          <p:cNvSpPr/>
          <p:nvPr/>
        </p:nvSpPr>
        <p:spPr>
          <a:xfrm>
            <a:off x="14463583" y="358028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JESD to Ext.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5C26B3-FF61-6FD7-6FBF-2EF7D38AAD69}"/>
              </a:ext>
            </a:extLst>
          </p:cNvPr>
          <p:cNvSpPr/>
          <p:nvPr/>
        </p:nvSpPr>
        <p:spPr>
          <a:xfrm>
            <a:off x="14459766" y="397664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DSP{4K}, LUTS{930k}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B1BE9D1-ACFD-9EE7-F4B4-278C6529D658}"/>
              </a:ext>
            </a:extLst>
          </p:cNvPr>
          <p:cNvSpPr/>
          <p:nvPr/>
        </p:nvSpPr>
        <p:spPr>
          <a:xfrm>
            <a:off x="12375558" y="437209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rocessing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ystem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E48223E-29BE-96A4-EE32-55AC012EC908}"/>
              </a:ext>
            </a:extLst>
          </p:cNvPr>
          <p:cNvSpPr/>
          <p:nvPr/>
        </p:nvSpPr>
        <p:spPr>
          <a:xfrm>
            <a:off x="14463583" y="437208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A53, ARM R5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2D895A-1315-0DAA-5210-871529A702E4}"/>
              </a:ext>
            </a:extLst>
          </p:cNvPr>
          <p:cNvSpPr/>
          <p:nvPr/>
        </p:nvSpPr>
        <p:spPr>
          <a:xfrm>
            <a:off x="12376447" y="4766896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2CDFF7-6A8F-D57F-310F-094BA6D380C1}"/>
              </a:ext>
            </a:extLst>
          </p:cNvPr>
          <p:cNvSpPr/>
          <p:nvPr/>
        </p:nvSpPr>
        <p:spPr>
          <a:xfrm>
            <a:off x="14464472" y="476689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mmWave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29E9EF-36E9-66A0-1BE7-704A650B0483}"/>
              </a:ext>
            </a:extLst>
          </p:cNvPr>
          <p:cNvSpPr/>
          <p:nvPr/>
        </p:nvSpPr>
        <p:spPr>
          <a:xfrm>
            <a:off x="12371097" y="3980399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rogrammable 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ogic</a:t>
            </a:r>
          </a:p>
        </p:txBody>
      </p:sp>
      <p:sp>
        <p:nvSpPr>
          <p:cNvPr id="3" name="Snip and Round Single Corner Rectangle 2">
            <a:extLst>
              <a:ext uri="{FF2B5EF4-FFF2-40B4-BE49-F238E27FC236}">
                <a16:creationId xmlns:a16="http://schemas.microsoft.com/office/drawing/2014/main" id="{23979196-E1CD-9CA0-26CB-F9D7C91ADDA8}"/>
              </a:ext>
            </a:extLst>
          </p:cNvPr>
          <p:cNvSpPr/>
          <p:nvPr/>
        </p:nvSpPr>
        <p:spPr>
          <a:xfrm rot="16200000">
            <a:off x="-854938" y="2812327"/>
            <a:ext cx="4769454" cy="2088026"/>
          </a:xfrm>
          <a:prstGeom prst="snipRound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Simulation </a:t>
            </a:r>
          </a:p>
          <a:p>
            <a:r>
              <a:rPr lang="en-US" sz="3600" dirty="0"/>
              <a:t>Environment</a:t>
            </a:r>
          </a:p>
        </p:txBody>
      </p:sp>
      <p:pic>
        <p:nvPicPr>
          <p:cNvPr id="5" name="Picture 2" descr="Python logo and symbol, meaning, history, PNG">
            <a:extLst>
              <a:ext uri="{FF2B5EF4-FFF2-40B4-BE49-F238E27FC236}">
                <a16:creationId xmlns:a16="http://schemas.microsoft.com/office/drawing/2014/main" id="{02521370-E932-1754-399D-E1F5AE912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58139" y="1966292"/>
            <a:ext cx="1743298" cy="108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nip and Round Single Corner Rectangle 13">
            <a:extLst>
              <a:ext uri="{FF2B5EF4-FFF2-40B4-BE49-F238E27FC236}">
                <a16:creationId xmlns:a16="http://schemas.microsoft.com/office/drawing/2014/main" id="{BEA4B917-4648-C342-E385-ED556B9BDEC7}"/>
              </a:ext>
            </a:extLst>
          </p:cNvPr>
          <p:cNvSpPr/>
          <p:nvPr/>
        </p:nvSpPr>
        <p:spPr>
          <a:xfrm rot="5400000">
            <a:off x="4888013" y="-815272"/>
            <a:ext cx="4769452" cy="9343222"/>
          </a:xfrm>
          <a:prstGeom prst="snipRoundRect">
            <a:avLst/>
          </a:prstGeom>
          <a:solidFill>
            <a:schemeClr val="accent1">
              <a:lumMod val="75000"/>
              <a:alpha val="5036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B1A22A-2D09-54ED-B83C-B0032B6946F1}"/>
              </a:ext>
            </a:extLst>
          </p:cNvPr>
          <p:cNvCxnSpPr/>
          <p:nvPr/>
        </p:nvCxnSpPr>
        <p:spPr>
          <a:xfrm>
            <a:off x="2601128" y="5443036"/>
            <a:ext cx="93432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557AA9A-B3C4-0D22-C4A0-B37F10407684}"/>
              </a:ext>
            </a:extLst>
          </p:cNvPr>
          <p:cNvSpPr/>
          <p:nvPr/>
        </p:nvSpPr>
        <p:spPr>
          <a:xfrm>
            <a:off x="2601129" y="5443036"/>
            <a:ext cx="3122348" cy="7980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Satellite Constellation From TLE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94DD86-DB4B-925E-92E0-2A69FDBE48BD}"/>
              </a:ext>
            </a:extLst>
          </p:cNvPr>
          <p:cNvSpPr/>
          <p:nvPr/>
        </p:nvSpPr>
        <p:spPr>
          <a:xfrm>
            <a:off x="5723476" y="5443036"/>
            <a:ext cx="3122347" cy="7980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Ground Stations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E978BF-7D9F-3B81-4753-1570CA952618}"/>
              </a:ext>
            </a:extLst>
          </p:cNvPr>
          <p:cNvSpPr/>
          <p:nvPr/>
        </p:nvSpPr>
        <p:spPr>
          <a:xfrm>
            <a:off x="8845825" y="5436202"/>
            <a:ext cx="1763046" cy="798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Timing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4929E8-D625-77C9-3477-69CEE9808732}"/>
              </a:ext>
            </a:extLst>
          </p:cNvPr>
          <p:cNvCxnSpPr/>
          <p:nvPr/>
        </p:nvCxnSpPr>
        <p:spPr>
          <a:xfrm>
            <a:off x="2601128" y="4371771"/>
            <a:ext cx="93432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DD65660-9A91-6EE3-B1E2-B06EBD37FAD9}"/>
              </a:ext>
            </a:extLst>
          </p:cNvPr>
          <p:cNvSpPr/>
          <p:nvPr/>
        </p:nvSpPr>
        <p:spPr>
          <a:xfrm>
            <a:off x="2601129" y="4375525"/>
            <a:ext cx="3122348" cy="10606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Satellite Orbital Parameters (for each Satellite)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66E351C-4C80-8F1A-A8DC-EEF03BCBDBD3}"/>
              </a:ext>
            </a:extLst>
          </p:cNvPr>
          <p:cNvSpPr/>
          <p:nvPr/>
        </p:nvSpPr>
        <p:spPr>
          <a:xfrm>
            <a:off x="5723478" y="4382359"/>
            <a:ext cx="3122348" cy="10606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Grab Weather Conditions From API For Each Ground Station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D8E9816-FE10-8025-7F5C-0254E3E94C9E}"/>
              </a:ext>
            </a:extLst>
          </p:cNvPr>
          <p:cNvSpPr/>
          <p:nvPr/>
        </p:nvSpPr>
        <p:spPr>
          <a:xfrm>
            <a:off x="8845826" y="4388904"/>
            <a:ext cx="3098524" cy="10606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RF Parameters and Channel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F89007-55B6-A117-8E54-0574D8C7B4EE}"/>
              </a:ext>
            </a:extLst>
          </p:cNvPr>
          <p:cNvSpPr/>
          <p:nvPr/>
        </p:nvSpPr>
        <p:spPr>
          <a:xfrm>
            <a:off x="2793163" y="1535989"/>
            <a:ext cx="2337096" cy="9143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 Simulation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93D0AAE-7E1B-579B-3979-9A6769114C0E}"/>
              </a:ext>
            </a:extLst>
          </p:cNvPr>
          <p:cNvSpPr/>
          <p:nvPr/>
        </p:nvSpPr>
        <p:spPr>
          <a:xfrm>
            <a:off x="2788579" y="2728533"/>
            <a:ext cx="2340812" cy="9143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Loop Over Generated Transmission Instances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2934BA-4F44-42B9-CFD6-8CDBCA0FE2C7}"/>
              </a:ext>
            </a:extLst>
          </p:cNvPr>
          <p:cNvSpPr/>
          <p:nvPr/>
        </p:nvSpPr>
        <p:spPr>
          <a:xfrm>
            <a:off x="6334851" y="3228346"/>
            <a:ext cx="1579691" cy="9143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Satellite Coordinates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FC8D4A3-F1F9-8C8D-F04D-E43203BDB000}"/>
              </a:ext>
            </a:extLst>
          </p:cNvPr>
          <p:cNvSpPr/>
          <p:nvPr/>
        </p:nvSpPr>
        <p:spPr>
          <a:xfrm>
            <a:off x="6335285" y="1775715"/>
            <a:ext cx="1591601" cy="9143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Suitable UL LINK</a:t>
            </a:r>
          </a:p>
          <a:p>
            <a:pPr algn="ctr"/>
            <a:r>
              <a:rPr lang="en-US" dirty="0"/>
              <a:t>[GS </a:t>
            </a:r>
            <a:r>
              <a:rPr lang="en-US" dirty="0">
                <a:sym typeface="Wingdings" pitchFamily="2" charset="2"/>
              </a:rPr>
              <a:t> SAT]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7A0484-9A97-47CC-4454-D0D11CFAB19D}"/>
              </a:ext>
            </a:extLst>
          </p:cNvPr>
          <p:cNvSpPr/>
          <p:nvPr/>
        </p:nvSpPr>
        <p:spPr>
          <a:xfrm>
            <a:off x="8235404" y="1768881"/>
            <a:ext cx="1591601" cy="9143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CL Route</a:t>
            </a:r>
          </a:p>
          <a:p>
            <a:pPr algn="ctr"/>
            <a:r>
              <a:rPr lang="en-US" dirty="0"/>
              <a:t>[SAT </a:t>
            </a:r>
            <a:r>
              <a:rPr lang="en-US" dirty="0">
                <a:sym typeface="Wingdings" pitchFamily="2" charset="2"/>
              </a:rPr>
              <a:t> SAT]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D42E7EB-1630-F3DB-8CBF-55B1F2AABD7C}"/>
              </a:ext>
            </a:extLst>
          </p:cNvPr>
          <p:cNvSpPr/>
          <p:nvPr/>
        </p:nvSpPr>
        <p:spPr>
          <a:xfrm>
            <a:off x="10061715" y="1768881"/>
            <a:ext cx="1591601" cy="9143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Suitable DL LINK</a:t>
            </a:r>
          </a:p>
          <a:p>
            <a:pPr algn="ctr"/>
            <a:r>
              <a:rPr lang="en-US" dirty="0"/>
              <a:t>[</a:t>
            </a:r>
            <a:r>
              <a:rPr lang="en-US" dirty="0">
                <a:sym typeface="Wingdings" pitchFamily="2" charset="2"/>
              </a:rPr>
              <a:t>SAT  GS]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06FFFFD-2441-5B78-6440-F594A0E13A2B}"/>
              </a:ext>
            </a:extLst>
          </p:cNvPr>
          <p:cNvSpPr/>
          <p:nvPr/>
        </p:nvSpPr>
        <p:spPr>
          <a:xfrm>
            <a:off x="8247314" y="3209163"/>
            <a:ext cx="1579691" cy="9143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Satellite CL [shortest hop]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322B0FF-049A-7D10-8C48-7275BC1E2D7B}"/>
              </a:ext>
            </a:extLst>
          </p:cNvPr>
          <p:cNvSpPr/>
          <p:nvPr/>
        </p:nvSpPr>
        <p:spPr>
          <a:xfrm>
            <a:off x="10073625" y="3218555"/>
            <a:ext cx="1579691" cy="9143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SNR, Data Rate, Latency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E23C75D-A501-E542-19C7-2A88158B1D1D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3958985" y="2450295"/>
            <a:ext cx="2726" cy="27823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B42CC54-318B-1024-D1B0-CB8AA780C7D0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5129391" y="1557341"/>
            <a:ext cx="748247" cy="162834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5977E3B-F1E5-DB72-77F9-5BD1642B3FF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5129391" y="3185686"/>
            <a:ext cx="1073444" cy="114521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85BB62A-8194-7EDA-6BE1-E7F46D4F838F}"/>
              </a:ext>
            </a:extLst>
          </p:cNvPr>
          <p:cNvCxnSpPr/>
          <p:nvPr/>
        </p:nvCxnSpPr>
        <p:spPr>
          <a:xfrm>
            <a:off x="5129391" y="3138355"/>
            <a:ext cx="1205460" cy="332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83351D7-1C5B-7111-819A-BA16BD08C57A}"/>
              </a:ext>
            </a:extLst>
          </p:cNvPr>
          <p:cNvSpPr txBox="1"/>
          <p:nvPr/>
        </p:nvSpPr>
        <p:spPr>
          <a:xfrm rot="857986">
            <a:off x="5349252" y="2944560"/>
            <a:ext cx="913309" cy="37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404ED82-1B17-8683-9C91-DA977A7E5FF7}"/>
              </a:ext>
            </a:extLst>
          </p:cNvPr>
          <p:cNvCxnSpPr>
            <a:cxnSpLocks/>
            <a:stCxn id="53" idx="0"/>
            <a:endCxn id="54" idx="2"/>
          </p:cNvCxnSpPr>
          <p:nvPr/>
        </p:nvCxnSpPr>
        <p:spPr>
          <a:xfrm flipV="1">
            <a:off x="7124697" y="2690021"/>
            <a:ext cx="6389" cy="538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4B5E2A4C-E77E-DD72-B3F8-3F337F0C3598}"/>
              </a:ext>
            </a:extLst>
          </p:cNvPr>
          <p:cNvCxnSpPr>
            <a:cxnSpLocks/>
            <a:stCxn id="54" idx="3"/>
            <a:endCxn id="58" idx="1"/>
          </p:cNvCxnSpPr>
          <p:nvPr/>
        </p:nvCxnSpPr>
        <p:spPr>
          <a:xfrm>
            <a:off x="7926886" y="2232868"/>
            <a:ext cx="320428" cy="143344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63BF799-8E58-D895-7CC2-CB2C19CF60A2}"/>
              </a:ext>
            </a:extLst>
          </p:cNvPr>
          <p:cNvCxnSpPr>
            <a:stCxn id="58" idx="0"/>
          </p:cNvCxnSpPr>
          <p:nvPr/>
        </p:nvCxnSpPr>
        <p:spPr>
          <a:xfrm flipH="1" flipV="1">
            <a:off x="9031204" y="2683187"/>
            <a:ext cx="5956" cy="525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3055D85-50D3-F393-1858-5EA461B7BFB7}"/>
              </a:ext>
            </a:extLst>
          </p:cNvPr>
          <p:cNvCxnSpPr>
            <a:stCxn id="56" idx="3"/>
          </p:cNvCxnSpPr>
          <p:nvPr/>
        </p:nvCxnSpPr>
        <p:spPr>
          <a:xfrm>
            <a:off x="9827005" y="2226034"/>
            <a:ext cx="2466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47D9046-9DDB-EBE7-C7ED-F3F8D6CAA5D4}"/>
              </a:ext>
            </a:extLst>
          </p:cNvPr>
          <p:cNvCxnSpPr>
            <a:stCxn id="57" idx="2"/>
          </p:cNvCxnSpPr>
          <p:nvPr/>
        </p:nvCxnSpPr>
        <p:spPr>
          <a:xfrm flipH="1">
            <a:off x="10857515" y="2683187"/>
            <a:ext cx="1" cy="54515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08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F6953-47E9-C847-47EE-B84D141B4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7A75E-FCB6-16D5-B476-406E5184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Orbital Parameters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B19D47D7-9834-9616-4921-006281D3971D}"/>
              </a:ext>
            </a:extLst>
          </p:cNvPr>
          <p:cNvSpPr/>
          <p:nvPr/>
        </p:nvSpPr>
        <p:spPr>
          <a:xfrm>
            <a:off x="-2419350" y="3138354"/>
            <a:ext cx="1950834" cy="1771650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Sub-THz Software-Defined Radio (SDR) Implementation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04790832-7E12-3A12-1C1C-CCCD6A3D72DA}"/>
              </a:ext>
            </a:extLst>
          </p:cNvPr>
          <p:cNvSpPr/>
          <p:nvPr/>
        </p:nvSpPr>
        <p:spPr>
          <a:xfrm>
            <a:off x="-2419350" y="968879"/>
            <a:ext cx="2007984" cy="1553792"/>
          </a:xfrm>
          <a:prstGeom prst="snip1Rect">
            <a:avLst/>
          </a:prstGeom>
          <a:solidFill>
            <a:srgbClr val="4BC2BA"/>
          </a:solidFill>
          <a:ln>
            <a:solidFill>
              <a:srgbClr val="11443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Medium Access Channel (MAC) Protocol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C431BA-81C6-4100-FF3F-90564FE2D5E2}"/>
              </a:ext>
            </a:extLst>
          </p:cNvPr>
          <p:cNvSpPr/>
          <p:nvPr/>
        </p:nvSpPr>
        <p:spPr>
          <a:xfrm>
            <a:off x="-1676400" y="258407"/>
            <a:ext cx="482600" cy="4635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07ED66-9F5A-0AC9-2686-C58E63DD1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47095">
            <a:off x="-1590308" y="361243"/>
            <a:ext cx="323116" cy="29263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42C7CC5-5BB1-F566-0657-2CB0AADD2B09}"/>
              </a:ext>
            </a:extLst>
          </p:cNvPr>
          <p:cNvSpPr/>
          <p:nvPr/>
        </p:nvSpPr>
        <p:spPr>
          <a:xfrm>
            <a:off x="-3981450" y="5371596"/>
            <a:ext cx="2787650" cy="10350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Digital / Analog </a:t>
            </a:r>
            <a:r>
              <a:rPr lang="en-US" sz="1400" b="1" u="sng" dirty="0"/>
              <a:t>Hybrid</a:t>
            </a:r>
            <a:r>
              <a:rPr lang="en-US" sz="1400" dirty="0"/>
              <a:t> Solution</a:t>
            </a:r>
          </a:p>
          <a:p>
            <a:pPr algn="ctr"/>
            <a:r>
              <a:rPr lang="en-US" sz="1400" dirty="0"/>
              <a:t>8/10/20 GHz Options </a:t>
            </a:r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A455ECE4-8AD9-306A-B1B8-6C952550A224}"/>
              </a:ext>
            </a:extLst>
          </p:cNvPr>
          <p:cNvSpPr/>
          <p:nvPr/>
        </p:nvSpPr>
        <p:spPr>
          <a:xfrm>
            <a:off x="12367937" y="1936275"/>
            <a:ext cx="4587250" cy="853759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RF</a:t>
            </a:r>
            <a:r>
              <a:rPr lang="en-US" dirty="0"/>
              <a:t>SoC: ZU28DR GEN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1AAEC9-122C-4D7C-4A9F-1F76D2161842}"/>
              </a:ext>
            </a:extLst>
          </p:cNvPr>
          <p:cNvSpPr/>
          <p:nvPr/>
        </p:nvSpPr>
        <p:spPr>
          <a:xfrm>
            <a:off x="12375558" y="279003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DEF232-8A78-795B-18A3-78630637E5E1}"/>
              </a:ext>
            </a:extLst>
          </p:cNvPr>
          <p:cNvSpPr/>
          <p:nvPr/>
        </p:nvSpPr>
        <p:spPr>
          <a:xfrm>
            <a:off x="14463583" y="279003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16-nm </a:t>
            </a:r>
            <a:r>
              <a:rPr lang="en-US" dirty="0" err="1">
                <a:solidFill>
                  <a:schemeClr val="tx1"/>
                </a:solidFill>
              </a:rPr>
              <a:t>FinFET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249D38-0094-2EED-A8B1-8C26B154FB1A}"/>
              </a:ext>
            </a:extLst>
          </p:cNvPr>
          <p:cNvSpPr/>
          <p:nvPr/>
        </p:nvSpPr>
        <p:spPr>
          <a:xfrm>
            <a:off x="12375558" y="318516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101C0-C2C9-07ED-D12F-7667565C46DD}"/>
              </a:ext>
            </a:extLst>
          </p:cNvPr>
          <p:cNvSpPr/>
          <p:nvPr/>
        </p:nvSpPr>
        <p:spPr>
          <a:xfrm>
            <a:off x="14463583" y="318515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DACs , 8 ADCs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9E156D-173D-F9D9-4EB8-93C402B9F2D7}"/>
              </a:ext>
            </a:extLst>
          </p:cNvPr>
          <p:cNvSpPr/>
          <p:nvPr/>
        </p:nvSpPr>
        <p:spPr>
          <a:xfrm>
            <a:off x="12375558" y="358028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Alternative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042CDC-287F-DF08-3383-D2D51D9E6D10}"/>
              </a:ext>
            </a:extLst>
          </p:cNvPr>
          <p:cNvSpPr/>
          <p:nvPr/>
        </p:nvSpPr>
        <p:spPr>
          <a:xfrm>
            <a:off x="14463583" y="358028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JESD to Ext.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A5BB9FE-501D-3B7C-203F-54B891F52885}"/>
              </a:ext>
            </a:extLst>
          </p:cNvPr>
          <p:cNvSpPr/>
          <p:nvPr/>
        </p:nvSpPr>
        <p:spPr>
          <a:xfrm>
            <a:off x="14459766" y="397664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DSP{4K}, LUTS{930k}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B45CA6A-75FC-8D94-7CF7-12015B404381}"/>
              </a:ext>
            </a:extLst>
          </p:cNvPr>
          <p:cNvSpPr/>
          <p:nvPr/>
        </p:nvSpPr>
        <p:spPr>
          <a:xfrm>
            <a:off x="12375558" y="437209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rocessing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ystem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C2169CB-1B80-C028-18D3-4E8342020020}"/>
              </a:ext>
            </a:extLst>
          </p:cNvPr>
          <p:cNvSpPr/>
          <p:nvPr/>
        </p:nvSpPr>
        <p:spPr>
          <a:xfrm>
            <a:off x="14463583" y="437208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A53, ARM R5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8D43F7C-B85C-5EB1-7A94-9127B86B32C7}"/>
              </a:ext>
            </a:extLst>
          </p:cNvPr>
          <p:cNvSpPr/>
          <p:nvPr/>
        </p:nvSpPr>
        <p:spPr>
          <a:xfrm>
            <a:off x="12376447" y="4766896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FDCBC6-B92E-E405-0B9B-A132E7A9BFF2}"/>
              </a:ext>
            </a:extLst>
          </p:cNvPr>
          <p:cNvSpPr/>
          <p:nvPr/>
        </p:nvSpPr>
        <p:spPr>
          <a:xfrm>
            <a:off x="14464472" y="476689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mmWave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2EC9F6-528F-54EA-E07A-53C7F98EDC54}"/>
              </a:ext>
            </a:extLst>
          </p:cNvPr>
          <p:cNvSpPr/>
          <p:nvPr/>
        </p:nvSpPr>
        <p:spPr>
          <a:xfrm>
            <a:off x="12371097" y="3980399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rogrammable 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ogic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D83653-84B1-15A1-AE38-64F97607F8C4}"/>
                  </a:ext>
                </a:extLst>
              </p:cNvPr>
              <p:cNvSpPr txBox="1"/>
              <p:nvPr/>
            </p:nvSpPr>
            <p:spPr>
              <a:xfrm>
                <a:off x="1250730" y="1269520"/>
                <a:ext cx="10484069" cy="5513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0100" lvl="1" indent="-342900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Length of Semi-Major Axis: Half of the longest diameter of an elliptical orbit</a:t>
                </a:r>
              </a:p>
              <a:p>
                <a:pPr marL="1257300" lvl="2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Eccentricity: The shape of the orbit (Ellipse </a:t>
                </a:r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 Circle)</a:t>
                </a:r>
              </a:p>
              <a:p>
                <a:pPr marL="1257300" lvl="2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buFontTx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Ture Anomaly: Angle between the direction of periapsis (shortest line segment to earth) and the current position of the satellite</a:t>
                </a:r>
              </a:p>
              <a:p>
                <a:pPr marL="1257300" lvl="2" indent="-342900">
                  <a:buFontTx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𝑒𝑐𝑜𝑠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buFontTx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Eccentric Anomaly: Angle between the center of the ellipse and a point on the circumference of a circumscribed circle</a:t>
                </a:r>
              </a:p>
              <a:p>
                <a:pPr marL="1257300" lvl="2" indent="-342900">
                  <a:buFontTx/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buFontTx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Mean Anomaly: Time since the last crossing of periapsis</a:t>
                </a:r>
              </a:p>
              <a:p>
                <a:pPr marL="1257300" lvl="2" indent="-342900">
                  <a:buFontTx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257300" lvl="2" indent="-342900">
                  <a:buFontTx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𝑒𝑠𝑖𝑛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endParaRPr lang="en-US" sz="1600" dirty="0">
                  <a:solidFill>
                    <a:schemeClr val="tx1"/>
                  </a:solidFill>
                </a:endParaRPr>
              </a:p>
              <a:p>
                <a:pPr marL="1257300" lvl="2" indent="-342900">
                  <a:buAutoNum type="arabicPeriod"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 marL="1257300" lvl="2" indent="-342900">
                  <a:buAutoNum type="arabicPeriod"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buAutoNum type="arabicPeriod"/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D83653-84B1-15A1-AE38-64F97607F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730" y="1269520"/>
                <a:ext cx="10484069" cy="5513048"/>
              </a:xfrm>
              <a:prstGeom prst="rect">
                <a:avLst/>
              </a:prstGeom>
              <a:blipFill>
                <a:blip r:embed="rId4"/>
                <a:stretch>
                  <a:fillRect t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Snip Same Side Corner Rectangle 24">
            <a:extLst>
              <a:ext uri="{FF2B5EF4-FFF2-40B4-BE49-F238E27FC236}">
                <a16:creationId xmlns:a16="http://schemas.microsoft.com/office/drawing/2014/main" id="{B4CF07F9-0306-6B78-2892-B8A756ED98CF}"/>
              </a:ext>
            </a:extLst>
          </p:cNvPr>
          <p:cNvSpPr/>
          <p:nvPr/>
        </p:nvSpPr>
        <p:spPr>
          <a:xfrm rot="16200000">
            <a:off x="-1659519" y="3316381"/>
            <a:ext cx="5050918" cy="769584"/>
          </a:xfrm>
          <a:prstGeom prst="snip2SameRect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Extracted From TLE or Generated From Scratch For Custom Satellite Constellation </a:t>
            </a:r>
          </a:p>
        </p:txBody>
      </p:sp>
    </p:spTree>
    <p:extLst>
      <p:ext uri="{BB962C8B-B14F-4D97-AF65-F5344CB8AC3E}">
        <p14:creationId xmlns:p14="http://schemas.microsoft.com/office/powerpoint/2010/main" val="4292220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2BB3F-98F7-5FB7-A7D0-D6A0E9090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EEB67-B4CA-88E5-E4F7-62F71433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Tracking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B813F5CB-6657-B925-C38C-1B3BC7124D4B}"/>
              </a:ext>
            </a:extLst>
          </p:cNvPr>
          <p:cNvSpPr/>
          <p:nvPr/>
        </p:nvSpPr>
        <p:spPr>
          <a:xfrm>
            <a:off x="-2419350" y="3138354"/>
            <a:ext cx="1950834" cy="1771650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Sub-THz Software-Defined Radio (SDR) Implementation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FFCAF952-B2A3-ECF3-F10C-226053AE1C04}"/>
              </a:ext>
            </a:extLst>
          </p:cNvPr>
          <p:cNvSpPr/>
          <p:nvPr/>
        </p:nvSpPr>
        <p:spPr>
          <a:xfrm>
            <a:off x="-2419350" y="968879"/>
            <a:ext cx="2007984" cy="1553792"/>
          </a:xfrm>
          <a:prstGeom prst="snip1Rect">
            <a:avLst/>
          </a:prstGeom>
          <a:solidFill>
            <a:srgbClr val="4BC2BA"/>
          </a:solidFill>
          <a:ln>
            <a:solidFill>
              <a:srgbClr val="11443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Medium Access Channel (MAC) Protocol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74FB24-63D8-74CF-5EEB-4CD98DA21DE0}"/>
              </a:ext>
            </a:extLst>
          </p:cNvPr>
          <p:cNvSpPr/>
          <p:nvPr/>
        </p:nvSpPr>
        <p:spPr>
          <a:xfrm>
            <a:off x="-1676400" y="258407"/>
            <a:ext cx="482600" cy="4635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D99732-C6CC-B615-BE03-38A09E0E2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47095">
            <a:off x="-1590308" y="361243"/>
            <a:ext cx="323116" cy="29263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5CA940-6016-4FD2-EC0C-CC8D19A8FE60}"/>
              </a:ext>
            </a:extLst>
          </p:cNvPr>
          <p:cNvSpPr/>
          <p:nvPr/>
        </p:nvSpPr>
        <p:spPr>
          <a:xfrm>
            <a:off x="-3981450" y="5371596"/>
            <a:ext cx="2787650" cy="10350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Digital / Analog </a:t>
            </a:r>
            <a:r>
              <a:rPr lang="en-US" sz="1400" b="1" u="sng" dirty="0"/>
              <a:t>Hybrid</a:t>
            </a:r>
            <a:r>
              <a:rPr lang="en-US" sz="1400" dirty="0"/>
              <a:t> Solution</a:t>
            </a:r>
          </a:p>
          <a:p>
            <a:pPr algn="ctr"/>
            <a:r>
              <a:rPr lang="en-US" sz="1400" dirty="0"/>
              <a:t>8/10/20 GHz Options </a:t>
            </a:r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373C6F68-CF14-1B63-AAC3-DD23DECD493F}"/>
              </a:ext>
            </a:extLst>
          </p:cNvPr>
          <p:cNvSpPr/>
          <p:nvPr/>
        </p:nvSpPr>
        <p:spPr>
          <a:xfrm>
            <a:off x="12367937" y="1936275"/>
            <a:ext cx="4587250" cy="853759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RF</a:t>
            </a:r>
            <a:r>
              <a:rPr lang="en-US" dirty="0"/>
              <a:t>SoC: ZU28DR GEN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4E2EE9-AD9A-A532-CC1E-E61E11FDC1CF}"/>
              </a:ext>
            </a:extLst>
          </p:cNvPr>
          <p:cNvSpPr/>
          <p:nvPr/>
        </p:nvSpPr>
        <p:spPr>
          <a:xfrm>
            <a:off x="12375558" y="279003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0332F8-B47D-2F83-B7ED-3456140B93E7}"/>
              </a:ext>
            </a:extLst>
          </p:cNvPr>
          <p:cNvSpPr/>
          <p:nvPr/>
        </p:nvSpPr>
        <p:spPr>
          <a:xfrm>
            <a:off x="14463583" y="279003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16-nm </a:t>
            </a:r>
            <a:r>
              <a:rPr lang="en-US" dirty="0" err="1">
                <a:solidFill>
                  <a:schemeClr val="tx1"/>
                </a:solidFill>
              </a:rPr>
              <a:t>FinFET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A8AE54-7496-368B-7CC9-D47184463302}"/>
              </a:ext>
            </a:extLst>
          </p:cNvPr>
          <p:cNvSpPr/>
          <p:nvPr/>
        </p:nvSpPr>
        <p:spPr>
          <a:xfrm>
            <a:off x="12375558" y="318516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1565A9-43E5-766B-4369-35EF2B8338A4}"/>
              </a:ext>
            </a:extLst>
          </p:cNvPr>
          <p:cNvSpPr/>
          <p:nvPr/>
        </p:nvSpPr>
        <p:spPr>
          <a:xfrm>
            <a:off x="14463583" y="318515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DACs , 8 ADCs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A39810-D0C2-FE94-EED2-AA9A997C73F0}"/>
              </a:ext>
            </a:extLst>
          </p:cNvPr>
          <p:cNvSpPr/>
          <p:nvPr/>
        </p:nvSpPr>
        <p:spPr>
          <a:xfrm>
            <a:off x="12375558" y="358028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Alternative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0D09B94-D378-234D-8275-77BAF51C085B}"/>
              </a:ext>
            </a:extLst>
          </p:cNvPr>
          <p:cNvSpPr/>
          <p:nvPr/>
        </p:nvSpPr>
        <p:spPr>
          <a:xfrm>
            <a:off x="14463583" y="358028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JESD to Ext.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3AEA92-7BA8-2729-E996-953E972BF2B0}"/>
              </a:ext>
            </a:extLst>
          </p:cNvPr>
          <p:cNvSpPr/>
          <p:nvPr/>
        </p:nvSpPr>
        <p:spPr>
          <a:xfrm>
            <a:off x="14459766" y="397664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DSP{4K}, LUTS{930k}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A21BD4-EBCF-6B38-C444-3F2FB52D65C9}"/>
              </a:ext>
            </a:extLst>
          </p:cNvPr>
          <p:cNvSpPr/>
          <p:nvPr/>
        </p:nvSpPr>
        <p:spPr>
          <a:xfrm>
            <a:off x="12375558" y="437209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rocessing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ystem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8DFFD7-EA30-9B06-831D-6BB9582E99C9}"/>
              </a:ext>
            </a:extLst>
          </p:cNvPr>
          <p:cNvSpPr/>
          <p:nvPr/>
        </p:nvSpPr>
        <p:spPr>
          <a:xfrm>
            <a:off x="14463583" y="437208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A53, ARM R5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FDEFD0F-26BA-CF08-39FA-01ACAC8C4D66}"/>
              </a:ext>
            </a:extLst>
          </p:cNvPr>
          <p:cNvSpPr/>
          <p:nvPr/>
        </p:nvSpPr>
        <p:spPr>
          <a:xfrm>
            <a:off x="12376447" y="4766896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5C3EED5-CDF3-A643-B4A3-A5256A0FAF40}"/>
              </a:ext>
            </a:extLst>
          </p:cNvPr>
          <p:cNvSpPr/>
          <p:nvPr/>
        </p:nvSpPr>
        <p:spPr>
          <a:xfrm>
            <a:off x="14464472" y="476689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mmWave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634075B-178E-B861-7FDB-51A5F4DA0CF4}"/>
              </a:ext>
            </a:extLst>
          </p:cNvPr>
          <p:cNvSpPr/>
          <p:nvPr/>
        </p:nvSpPr>
        <p:spPr>
          <a:xfrm>
            <a:off x="12371097" y="3980399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rogrammable 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C2CDEA-7F73-B6D9-C619-70B239BA8540}"/>
                  </a:ext>
                </a:extLst>
              </p:cNvPr>
              <p:cNvSpPr txBox="1"/>
              <p:nvPr/>
            </p:nvSpPr>
            <p:spPr>
              <a:xfrm>
                <a:off x="0" y="1269520"/>
                <a:ext cx="11328400" cy="4912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0100" lvl="1" indent="-342900">
                  <a:buAutoNum type="arabicPeriod"/>
                </a:pPr>
                <a:r>
                  <a:rPr lang="en-US" sz="1600" dirty="0"/>
                  <a:t>Compute Instantaneous Time (past, present, future):</a:t>
                </a:r>
              </a:p>
              <a:p>
                <a:pPr marL="1257300" lvl="2" indent="-342900">
                  <a:buAutoNum type="arabicPeriod"/>
                </a:pPr>
                <a:r>
                  <a:rPr lang="en-US" sz="1600" dirty="0"/>
                  <a:t>Convert Time to UTC standard timing and date in Julian Calendar </a:t>
                </a:r>
              </a:p>
              <a:p>
                <a:pPr marL="800100" lvl="1" indent="-342900">
                  <a:buAutoNum type="arabicPeriod"/>
                </a:pPr>
                <a:r>
                  <a:rPr lang="en-US" sz="1600" dirty="0"/>
                  <a:t>Calculate Angular Velocity: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rad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</a:p>
              <a:p>
                <a:pPr marL="800100" lvl="1" indent="-342900">
                  <a:buAutoNum type="arabicPeriod"/>
                </a:pPr>
                <a:r>
                  <a:rPr lang="en-US" sz="1600" dirty="0"/>
                  <a:t>Calculate Mean Anomaly: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800100" lvl="1" indent="-342900">
                  <a:buAutoNum type="arabicPeriod"/>
                </a:pPr>
                <a:r>
                  <a:rPr lang="en-US" sz="1600" dirty="0"/>
                  <a:t>Solve For eccentric Anomaly: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𝑒𝑠𝑖𝑛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800100" lvl="1" indent="-342900">
                  <a:buAutoNum type="arabicPeriod"/>
                </a:pPr>
                <a:r>
                  <a:rPr lang="en-US" sz="1600" dirty="0"/>
                  <a:t>Find Polar Coordinates:</a:t>
                </a:r>
              </a:p>
              <a:p>
                <a:pPr marL="1257300" lvl="2" indent="-34290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𝑒𝑐𝑜𝑠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1257300" lvl="2" indent="-34290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1257300" lvl="2" indent="-34290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1257300" lvl="2" indent="-34290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00100" lvl="1" indent="-342900">
                  <a:buAutoNum type="arabicPeriod"/>
                </a:pPr>
                <a:r>
                  <a:rPr lang="en-US" sz="1600" dirty="0"/>
                  <a:t>Convert to Geocentric Equatorial Coordinates:</a:t>
                </a:r>
              </a:p>
              <a:p>
                <a:pPr marL="1257300" lvl="2" indent="-342900">
                  <a:buAutoNum type="arabicPeriod"/>
                </a:pP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mr>
                    </m:m>
                    <m:r>
                      <a:rPr lang="en-US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∗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endParaRPr lang="en-US" sz="1600" dirty="0"/>
              </a:p>
              <a:p>
                <a:pPr marL="800100" lvl="1" indent="-342900">
                  <a:buAutoNum type="arabicPeriod"/>
                </a:pPr>
                <a:r>
                  <a:rPr lang="en-US" sz="1600" dirty="0"/>
                  <a:t>Convert to Rotating Rectangular Coordinate System:</a:t>
                </a:r>
              </a:p>
              <a:p>
                <a:pPr marL="120015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mr>
                    </m:m>
                    <m:r>
                      <a:rPr lang="en-US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∗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C2CDEA-7F73-B6D9-C619-70B239BA8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69520"/>
                <a:ext cx="11328400" cy="4912627"/>
              </a:xfrm>
              <a:prstGeom prst="rect">
                <a:avLst/>
              </a:prstGeom>
              <a:blipFill>
                <a:blip r:embed="rId4"/>
                <a:stretch>
                  <a:fillRect t="-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78154DD-DD91-2F2E-18AA-7D35A051F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917" y="1920797"/>
            <a:ext cx="4114800" cy="21336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FFD853-09D6-CC1E-E8AB-24CDA28DFCF2}"/>
              </a:ext>
            </a:extLst>
          </p:cNvPr>
          <p:cNvCxnSpPr>
            <a:cxnSpLocks/>
          </p:cNvCxnSpPr>
          <p:nvPr/>
        </p:nvCxnSpPr>
        <p:spPr>
          <a:xfrm flipH="1">
            <a:off x="2486722" y="2442117"/>
            <a:ext cx="4884234" cy="204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F9B5AF-22AB-CFD0-06B0-C60A64439FDA}"/>
              </a:ext>
            </a:extLst>
          </p:cNvPr>
          <p:cNvCxnSpPr>
            <a:cxnSpLocks/>
          </p:cNvCxnSpPr>
          <p:nvPr/>
        </p:nvCxnSpPr>
        <p:spPr>
          <a:xfrm flipH="1">
            <a:off x="3044283" y="3462453"/>
            <a:ext cx="3928017" cy="1020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829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9D485-3340-6178-6B04-6E35C6876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5D6-0374-5B7A-1CFA-DF2C163A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SSP 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6E83F3AC-2A9A-4BEE-420E-A7C6DF374000}"/>
              </a:ext>
            </a:extLst>
          </p:cNvPr>
          <p:cNvSpPr/>
          <p:nvPr/>
        </p:nvSpPr>
        <p:spPr>
          <a:xfrm>
            <a:off x="-2419350" y="3138354"/>
            <a:ext cx="1950834" cy="1771650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Sub-THz Software-Defined Radio (SDR) Implementation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A53BE9FA-E5A4-E0F0-073F-83E14836F4A6}"/>
              </a:ext>
            </a:extLst>
          </p:cNvPr>
          <p:cNvSpPr/>
          <p:nvPr/>
        </p:nvSpPr>
        <p:spPr>
          <a:xfrm>
            <a:off x="-2419350" y="968879"/>
            <a:ext cx="2007984" cy="1553792"/>
          </a:xfrm>
          <a:prstGeom prst="snip1Rect">
            <a:avLst/>
          </a:prstGeom>
          <a:solidFill>
            <a:srgbClr val="4BC2BA"/>
          </a:solidFill>
          <a:ln>
            <a:solidFill>
              <a:srgbClr val="11443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Medium Access Channel (MAC) Protocol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B81FED-2797-3A95-E12D-B9E459172D7F}"/>
              </a:ext>
            </a:extLst>
          </p:cNvPr>
          <p:cNvSpPr/>
          <p:nvPr/>
        </p:nvSpPr>
        <p:spPr>
          <a:xfrm>
            <a:off x="-1676400" y="258407"/>
            <a:ext cx="482600" cy="4635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0487D9-3676-D084-C38C-7A1856094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47095">
            <a:off x="-1590308" y="361243"/>
            <a:ext cx="323116" cy="29263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6935E80-DD15-726C-CF03-635834957CD9}"/>
              </a:ext>
            </a:extLst>
          </p:cNvPr>
          <p:cNvSpPr/>
          <p:nvPr/>
        </p:nvSpPr>
        <p:spPr>
          <a:xfrm>
            <a:off x="-3981450" y="5371596"/>
            <a:ext cx="2787650" cy="10350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Digital / Analog </a:t>
            </a:r>
            <a:r>
              <a:rPr lang="en-US" sz="1400" b="1" u="sng" dirty="0"/>
              <a:t>Hybrid</a:t>
            </a:r>
            <a:r>
              <a:rPr lang="en-US" sz="1400" dirty="0"/>
              <a:t> Solution</a:t>
            </a:r>
          </a:p>
          <a:p>
            <a:pPr algn="ctr"/>
            <a:r>
              <a:rPr lang="en-US" sz="1400" dirty="0"/>
              <a:t>8/10/20 GHz Options </a:t>
            </a:r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4AB8F897-4AFB-1297-87BB-8C67F5A9514D}"/>
              </a:ext>
            </a:extLst>
          </p:cNvPr>
          <p:cNvSpPr/>
          <p:nvPr/>
        </p:nvSpPr>
        <p:spPr>
          <a:xfrm>
            <a:off x="12367937" y="1936275"/>
            <a:ext cx="4587250" cy="853759"/>
          </a:xfrm>
          <a:prstGeom prst="snip1Rect">
            <a:avLst/>
          </a:prstGeom>
          <a:solidFill>
            <a:srgbClr val="729A81"/>
          </a:solidFill>
          <a:ln>
            <a:solidFill>
              <a:srgbClr val="19251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RF</a:t>
            </a:r>
            <a:r>
              <a:rPr lang="en-US" dirty="0"/>
              <a:t>SoC: ZU28DR GEN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82484F-6196-5B25-5FB6-9A3E6325E0FA}"/>
              </a:ext>
            </a:extLst>
          </p:cNvPr>
          <p:cNvSpPr/>
          <p:nvPr/>
        </p:nvSpPr>
        <p:spPr>
          <a:xfrm>
            <a:off x="12375558" y="279003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Technology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4679D5-5E17-B3DF-441E-39BF324F26DE}"/>
              </a:ext>
            </a:extLst>
          </p:cNvPr>
          <p:cNvSpPr/>
          <p:nvPr/>
        </p:nvSpPr>
        <p:spPr>
          <a:xfrm>
            <a:off x="14463583" y="279003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16-nm </a:t>
            </a:r>
            <a:r>
              <a:rPr lang="en-US" dirty="0" err="1">
                <a:solidFill>
                  <a:schemeClr val="tx1"/>
                </a:solidFill>
              </a:rPr>
              <a:t>FinFET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753B02-F2A7-B73F-863B-6B2F3F4B7B34}"/>
              </a:ext>
            </a:extLst>
          </p:cNvPr>
          <p:cNvSpPr/>
          <p:nvPr/>
        </p:nvSpPr>
        <p:spPr>
          <a:xfrm>
            <a:off x="12375558" y="318516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B2C2BB-376C-257B-772E-081988D33AF2}"/>
              </a:ext>
            </a:extLst>
          </p:cNvPr>
          <p:cNvSpPr/>
          <p:nvPr/>
        </p:nvSpPr>
        <p:spPr>
          <a:xfrm>
            <a:off x="14463583" y="318515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DACs , 8 ADCs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6D2373-1B0A-E165-FF88-93E51EBCA388}"/>
              </a:ext>
            </a:extLst>
          </p:cNvPr>
          <p:cNvSpPr/>
          <p:nvPr/>
        </p:nvSpPr>
        <p:spPr>
          <a:xfrm>
            <a:off x="12375558" y="3580285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Alternative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DC3F46-A330-58C7-E6D2-AF068485D2D6}"/>
              </a:ext>
            </a:extLst>
          </p:cNvPr>
          <p:cNvSpPr/>
          <p:nvPr/>
        </p:nvSpPr>
        <p:spPr>
          <a:xfrm>
            <a:off x="14463583" y="3580284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JESD to Ext.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1E266F-0F57-8D57-72B8-D02999022433}"/>
              </a:ext>
            </a:extLst>
          </p:cNvPr>
          <p:cNvSpPr/>
          <p:nvPr/>
        </p:nvSpPr>
        <p:spPr>
          <a:xfrm>
            <a:off x="14459766" y="397664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DSP{4K}, LUTS{930k}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B2FEBC-829E-E27B-BAA3-6600E723C200}"/>
              </a:ext>
            </a:extLst>
          </p:cNvPr>
          <p:cNvSpPr/>
          <p:nvPr/>
        </p:nvSpPr>
        <p:spPr>
          <a:xfrm>
            <a:off x="12375558" y="4372090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rocessing </a:t>
            </a:r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ystem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B5B7FE3-A44C-D5B6-3FBA-9D2D38576E6C}"/>
              </a:ext>
            </a:extLst>
          </p:cNvPr>
          <p:cNvSpPr/>
          <p:nvPr/>
        </p:nvSpPr>
        <p:spPr>
          <a:xfrm>
            <a:off x="14463583" y="4372089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ARM A53, ARM R5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30D4C7-3FC5-CD1A-36AA-BC9C7F9E428A}"/>
              </a:ext>
            </a:extLst>
          </p:cNvPr>
          <p:cNvSpPr/>
          <p:nvPr/>
        </p:nvSpPr>
        <p:spPr>
          <a:xfrm>
            <a:off x="12376447" y="4766896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26F84C9-5E3E-2D7E-6A1A-72115B965424}"/>
              </a:ext>
            </a:extLst>
          </p:cNvPr>
          <p:cNvSpPr/>
          <p:nvPr/>
        </p:nvSpPr>
        <p:spPr>
          <a:xfrm>
            <a:off x="14464472" y="4766895"/>
            <a:ext cx="2491605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mmWave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9D9F91D-72F5-BFE9-0AFF-EAABB03F7B8F}"/>
              </a:ext>
            </a:extLst>
          </p:cNvPr>
          <p:cNvSpPr/>
          <p:nvPr/>
        </p:nvSpPr>
        <p:spPr>
          <a:xfrm>
            <a:off x="12371097" y="3980399"/>
            <a:ext cx="2088026" cy="395126"/>
          </a:xfrm>
          <a:prstGeom prst="rect">
            <a:avLst/>
          </a:prstGeom>
          <a:solidFill>
            <a:srgbClr val="D4D4D4"/>
          </a:solidFill>
          <a:ln>
            <a:solidFill>
              <a:srgbClr val="7F8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rogrammable </a:t>
            </a:r>
            <a:r>
              <a:rPr lang="en-US" dirty="0">
                <a:solidFill>
                  <a:srgbClr val="C00000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ogic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F60465-EAB1-679A-D360-20D6213517DB}"/>
                  </a:ext>
                </a:extLst>
              </p:cNvPr>
              <p:cNvSpPr txBox="1"/>
              <p:nvPr/>
            </p:nvSpPr>
            <p:spPr>
              <a:xfrm>
                <a:off x="0" y="1269520"/>
                <a:ext cx="11328400" cy="4172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Sub-Satellite Point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Point on earth’s surface directly beneath a satellite.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Expressed in terms of latitude and longitude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Computed using the satellite’s coordinates in the rotational coordinate system</a:t>
                </a:r>
              </a:p>
              <a:p>
                <a:pPr lvl="2"/>
                <a:endParaRPr lang="en-US" sz="1600" dirty="0"/>
              </a:p>
              <a:p>
                <a:pPr lvl="2"/>
                <a:endParaRPr lang="en-US" sz="1600" dirty="0"/>
              </a:p>
              <a:p>
                <a:pPr lvl="2"/>
                <a:endParaRPr lang="en-US" sz="16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−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                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&gt;0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     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&lt;0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&lt;0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        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func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  <a:p>
                <a:pPr lvl="1"/>
                <a:r>
                  <a:rPr lang="en-US" sz="1600" dirty="0"/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F60465-EAB1-679A-D360-20D621351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69520"/>
                <a:ext cx="11328400" cy="4172874"/>
              </a:xfrm>
              <a:prstGeom prst="rect">
                <a:avLst/>
              </a:prstGeom>
              <a:blipFill>
                <a:blip r:embed="rId4"/>
                <a:stretch>
                  <a:fillRect t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51334B0D-7498-AAF9-2F86-13546702F5F6}"/>
              </a:ext>
            </a:extLst>
          </p:cNvPr>
          <p:cNvSpPr/>
          <p:nvPr/>
        </p:nvSpPr>
        <p:spPr>
          <a:xfrm rot="16200000">
            <a:off x="2551879" y="3191596"/>
            <a:ext cx="221941" cy="28186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06EF2D-618C-13B8-5FC9-5FF8B2E13180}"/>
              </a:ext>
            </a:extLst>
          </p:cNvPr>
          <p:cNvSpPr txBox="1"/>
          <p:nvPr/>
        </p:nvSpPr>
        <p:spPr>
          <a:xfrm>
            <a:off x="2112433" y="4738485"/>
            <a:ext cx="110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BC291E27-C4B3-CA13-C6CF-399E26E0AFCB}"/>
              </a:ext>
            </a:extLst>
          </p:cNvPr>
          <p:cNvSpPr/>
          <p:nvPr/>
        </p:nvSpPr>
        <p:spPr>
          <a:xfrm rot="16200000">
            <a:off x="7418916" y="3066926"/>
            <a:ext cx="221941" cy="44000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325300-643D-0ACA-DCA0-6FF6600BA99B}"/>
              </a:ext>
            </a:extLst>
          </p:cNvPr>
          <p:cNvSpPr txBox="1"/>
          <p:nvPr/>
        </p:nvSpPr>
        <p:spPr>
          <a:xfrm>
            <a:off x="7005507" y="5425364"/>
            <a:ext cx="171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Longitude</a:t>
            </a:r>
          </a:p>
        </p:txBody>
      </p:sp>
    </p:spTree>
    <p:extLst>
      <p:ext uri="{BB962C8B-B14F-4D97-AF65-F5344CB8AC3E}">
        <p14:creationId xmlns:p14="http://schemas.microsoft.com/office/powerpoint/2010/main" val="399068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Gallery">
  <a:themeElements>
    <a:clrScheme name="Custom 6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D31B2B"/>
      </a:accent1>
      <a:accent2>
        <a:srgbClr val="7F807F"/>
      </a:accent2>
      <a:accent3>
        <a:srgbClr val="E5D32B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EA29187-DAE9-DE44-8918-283D40A30568}" vid="{31A05F64-9F08-A64A-B58D-1811783AF39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36606</TotalTime>
  <Words>2546</Words>
  <Application>Microsoft Macintosh PowerPoint</Application>
  <PresentationFormat>Widescreen</PresentationFormat>
  <Paragraphs>597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Cambria</vt:lpstr>
      <vt:lpstr>Cambria Math</vt:lpstr>
      <vt:lpstr>FF real head pro</vt:lpstr>
      <vt:lpstr>Gill Sans MT</vt:lpstr>
      <vt:lpstr>Helvetica</vt:lpstr>
      <vt:lpstr>Wingdings</vt:lpstr>
      <vt:lpstr>Office Theme</vt:lpstr>
      <vt:lpstr>Gallery</vt:lpstr>
      <vt:lpstr>PowerPoint Presentation</vt:lpstr>
      <vt:lpstr>NTN: Utilizing Satellite Networks For Wireless Communication</vt:lpstr>
      <vt:lpstr>NTN: Motivation Behind Satellite Based Communication</vt:lpstr>
      <vt:lpstr>NTN: Simulators*</vt:lpstr>
      <vt:lpstr>Our Work: In-House NTN Simulator</vt:lpstr>
      <vt:lpstr>Simulator Architecture</vt:lpstr>
      <vt:lpstr>Orbital Parameters</vt:lpstr>
      <vt:lpstr>Satellite Tracking</vt:lpstr>
      <vt:lpstr>Computing SSP </vt:lpstr>
      <vt:lpstr>Lookup Angles</vt:lpstr>
      <vt:lpstr>Channel Model</vt:lpstr>
      <vt:lpstr>Link Budget</vt:lpstr>
      <vt:lpstr>Routing</vt:lpstr>
      <vt:lpstr>Routing</vt:lpstr>
      <vt:lpstr>Routing</vt:lpstr>
      <vt:lpstr>Routing</vt:lpstr>
      <vt:lpstr>Simulation Ecosystem</vt:lpstr>
      <vt:lpstr>Results: KA Band</vt:lpstr>
      <vt:lpstr>Results: THz Band</vt:lpstr>
      <vt:lpstr>Results: Hybrid</vt:lpstr>
      <vt:lpstr>Results: Propagation Delay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Hussam Mohammad Rabih Abdellatif</dc:creator>
  <cp:lastModifiedBy>Hussam Mohammad Rabih Abdellatif</cp:lastModifiedBy>
  <cp:revision>129</cp:revision>
  <cp:lastPrinted>2025-02-11T16:44:48Z</cp:lastPrinted>
  <dcterms:created xsi:type="dcterms:W3CDTF">2025-02-04T22:10:37Z</dcterms:created>
  <dcterms:modified xsi:type="dcterms:W3CDTF">2025-07-28T01:48:55Z</dcterms:modified>
</cp:coreProperties>
</file>